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M Sans" charset="1" panose="00000000000000000000"/>
      <p:regular r:id="rId10"/>
    </p:embeddedFont>
    <p:embeddedFont>
      <p:font typeface="DM Sans Bold" charset="1" panose="00000000000000000000"/>
      <p:regular r:id="rId11"/>
    </p:embeddedFont>
    <p:embeddedFont>
      <p:font typeface="DM Sans Italics" charset="1" panose="00000000000000000000"/>
      <p:regular r:id="rId12"/>
    </p:embeddedFont>
    <p:embeddedFont>
      <p:font typeface="DM Sans Bold Italics" charset="1" panose="00000000000000000000"/>
      <p:regular r:id="rId13"/>
    </p:embeddedFont>
    <p:embeddedFont>
      <p:font typeface="Canva Sans" charset="1" panose="020B0503030501040103"/>
      <p:regular r:id="rId14"/>
    </p:embeddedFont>
    <p:embeddedFont>
      <p:font typeface="Canva Sans Bold" charset="1" panose="020B0803030501040103"/>
      <p:regular r:id="rId15"/>
    </p:embeddedFont>
    <p:embeddedFont>
      <p:font typeface="Canva Sans Italics" charset="1" panose="020B0503030501040103"/>
      <p:regular r:id="rId16"/>
    </p:embeddedFont>
    <p:embeddedFont>
      <p:font typeface="Canva Sans Bold Italics" charset="1" panose="020B0803030501040103"/>
      <p:regular r:id="rId17"/>
    </p:embeddedFont>
    <p:embeddedFont>
      <p:font typeface="Canva Sans Medium" charset="1" panose="020B0603030501040103"/>
      <p:regular r:id="rId18"/>
    </p:embeddedFont>
    <p:embeddedFont>
      <p:font typeface="Canva Sans Medium Italics" charset="1" panose="020B0603030501040103"/>
      <p:regular r:id="rId19"/>
    </p:embeddedFont>
    <p:embeddedFont>
      <p:font typeface="Now" charset="1" panose="00000500000000000000"/>
      <p:regular r:id="rId20"/>
    </p:embeddedFont>
    <p:embeddedFont>
      <p:font typeface="Now Bold" charset="1" panose="00000800000000000000"/>
      <p:regular r:id="rId21"/>
    </p:embeddedFont>
    <p:embeddedFont>
      <p:font typeface="Now Thin" charset="1" panose="00000300000000000000"/>
      <p:regular r:id="rId22"/>
    </p:embeddedFont>
    <p:embeddedFont>
      <p:font typeface="Now Light" charset="1" panose="00000400000000000000"/>
      <p:regular r:id="rId23"/>
    </p:embeddedFont>
    <p:embeddedFont>
      <p:font typeface="Now Medium" charset="1" panose="00000600000000000000"/>
      <p:regular r:id="rId24"/>
    </p:embeddedFont>
    <p:embeddedFont>
      <p:font typeface="Now Heavy" charset="1" panose="00000A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slides/slide1.xml" Type="http://schemas.openxmlformats.org/officeDocument/2006/relationships/slide"/><Relationship Id="rId27" Target="slides/slide2.xml" Type="http://schemas.openxmlformats.org/officeDocument/2006/relationships/slide"/><Relationship Id="rId28" Target="slides/slide3.xml" Type="http://schemas.openxmlformats.org/officeDocument/2006/relationships/slide"/><Relationship Id="rId29" Target="slides/slide4.xml" Type="http://schemas.openxmlformats.org/officeDocument/2006/relationships/slide"/><Relationship Id="rId3" Target="viewProps.xml" Type="http://schemas.openxmlformats.org/officeDocument/2006/relationships/viewProps"/><Relationship Id="rId30" Target="slides/slide5.xml" Type="http://schemas.openxmlformats.org/officeDocument/2006/relationships/slide"/><Relationship Id="rId31" Target="slides/slide6.xml" Type="http://schemas.openxmlformats.org/officeDocument/2006/relationships/slide"/><Relationship Id="rId32" Target="slides/slide7.xml" Type="http://schemas.openxmlformats.org/officeDocument/2006/relationships/slide"/><Relationship Id="rId33" Target="slides/slide8.xml" Type="http://schemas.openxmlformats.org/officeDocument/2006/relationships/slide"/><Relationship Id="rId34" Target="slides/slide9.xml" Type="http://schemas.openxmlformats.org/officeDocument/2006/relationships/slide"/><Relationship Id="rId35" Target="slides/slide10.xml" Type="http://schemas.openxmlformats.org/officeDocument/2006/relationships/slide"/><Relationship Id="rId36" Target="slides/slide11.xml" Type="http://schemas.openxmlformats.org/officeDocument/2006/relationships/slide"/><Relationship Id="rId37" Target="slides/slide12.xml" Type="http://schemas.openxmlformats.org/officeDocument/2006/relationships/slide"/><Relationship Id="rId38" Target="slides/slide13.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19.png" Type="http://schemas.openxmlformats.org/officeDocument/2006/relationships/image"/><Relationship Id="rId5" Target="../media/image4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3.png" Type="http://schemas.openxmlformats.org/officeDocument/2006/relationships/image"/><Relationship Id="rId4" Target="../media/image14.sv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jpe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22.jpeg" Type="http://schemas.openxmlformats.org/officeDocument/2006/relationships/image"/><Relationship Id="rId4" Target="../media/image23.jpeg" Type="http://schemas.openxmlformats.org/officeDocument/2006/relationships/image"/><Relationship Id="rId5" Target="../media/image24.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3.svg" Type="http://schemas.openxmlformats.org/officeDocument/2006/relationships/image"/><Relationship Id="rId11" Target="../media/image13.png" Type="http://schemas.openxmlformats.org/officeDocument/2006/relationships/image"/><Relationship Id="rId12" Target="../media/image14.svg" Type="http://schemas.openxmlformats.org/officeDocument/2006/relationships/image"/><Relationship Id="rId13" Target="../media/image19.png" Type="http://schemas.openxmlformats.org/officeDocument/2006/relationships/image"/><Relationship Id="rId14" Target="../media/image34.png" Type="http://schemas.openxmlformats.org/officeDocument/2006/relationships/image"/><Relationship Id="rId15" Target="../media/image35.png" Type="http://schemas.openxmlformats.org/officeDocument/2006/relationships/image"/><Relationship Id="rId2" Target="../media/image25.png" Type="http://schemas.openxmlformats.org/officeDocument/2006/relationships/image"/><Relationship Id="rId3" Target="../media/image26.svg" Type="http://schemas.openxmlformats.org/officeDocument/2006/relationships/image"/><Relationship Id="rId4" Target="../media/image27.png" Type="http://schemas.openxmlformats.org/officeDocument/2006/relationships/image"/><Relationship Id="rId5" Target="../media/image28.svg" Type="http://schemas.openxmlformats.org/officeDocument/2006/relationships/image"/><Relationship Id="rId6" Target="../media/image29.png" Type="http://schemas.openxmlformats.org/officeDocument/2006/relationships/image"/><Relationship Id="rId7" Target="../media/image30.svg" Type="http://schemas.openxmlformats.org/officeDocument/2006/relationships/image"/><Relationship Id="rId8" Target="../media/image31.png" Type="http://schemas.openxmlformats.org/officeDocument/2006/relationships/image"/><Relationship Id="rId9" Target="../media/image32.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3.svg" Type="http://schemas.openxmlformats.org/officeDocument/2006/relationships/image"/><Relationship Id="rId2" Target="../media/image12.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 Id="rId9" Target="../media/image4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 Id="rId3" Target="../media/image45.svg" Type="http://schemas.openxmlformats.org/officeDocument/2006/relationships/image"/><Relationship Id="rId4" Target="../media/image19.png" Type="http://schemas.openxmlformats.org/officeDocument/2006/relationships/image"/><Relationship Id="rId5" Target="../media/image46.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748409">
            <a:off x="-1871927" y="7973496"/>
            <a:ext cx="6755091" cy="6130246"/>
          </a:xfrm>
          <a:custGeom>
            <a:avLst/>
            <a:gdLst/>
            <a:ahLst/>
            <a:cxnLst/>
            <a:rect r="r" b="b" t="t" l="l"/>
            <a:pathLst>
              <a:path h="6130246" w="6755091">
                <a:moveTo>
                  <a:pt x="0" y="0"/>
                </a:moveTo>
                <a:lnTo>
                  <a:pt x="6755092" y="0"/>
                </a:lnTo>
                <a:lnTo>
                  <a:pt x="6755092" y="6130246"/>
                </a:lnTo>
                <a:lnTo>
                  <a:pt x="0" y="6130246"/>
                </a:lnTo>
                <a:lnTo>
                  <a:pt x="0" y="0"/>
                </a:lnTo>
                <a:close/>
              </a:path>
            </a:pathLst>
          </a:custGeom>
          <a:blipFill>
            <a:blip r:embed="rId2"/>
            <a:stretch>
              <a:fillRect l="0" t="0" r="0" b="0"/>
            </a:stretch>
          </a:blipFill>
        </p:spPr>
      </p:sp>
      <p:sp>
        <p:nvSpPr>
          <p:cNvPr name="Freeform 3" id="3"/>
          <p:cNvSpPr/>
          <p:nvPr/>
        </p:nvSpPr>
        <p:spPr>
          <a:xfrm flipH="false" flipV="false" rot="2223819">
            <a:off x="10214960" y="-5715833"/>
            <a:ext cx="12596877" cy="11431666"/>
          </a:xfrm>
          <a:custGeom>
            <a:avLst/>
            <a:gdLst/>
            <a:ahLst/>
            <a:cxnLst/>
            <a:rect r="r" b="b" t="t" l="l"/>
            <a:pathLst>
              <a:path h="11431666" w="12596877">
                <a:moveTo>
                  <a:pt x="0" y="0"/>
                </a:moveTo>
                <a:lnTo>
                  <a:pt x="12596877" y="0"/>
                </a:lnTo>
                <a:lnTo>
                  <a:pt x="12596877" y="11431666"/>
                </a:lnTo>
                <a:lnTo>
                  <a:pt x="0" y="11431666"/>
                </a:lnTo>
                <a:lnTo>
                  <a:pt x="0" y="0"/>
                </a:lnTo>
                <a:close/>
              </a:path>
            </a:pathLst>
          </a:custGeom>
          <a:blipFill>
            <a:blip r:embed="rId2"/>
            <a:stretch>
              <a:fillRect l="0" t="0" r="0" b="0"/>
            </a:stretch>
          </a:blipFill>
        </p:spPr>
      </p:sp>
      <p:sp>
        <p:nvSpPr>
          <p:cNvPr name="Freeform 4" id="4"/>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67000"/>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8194833">
            <a:off x="14482979" y="8370874"/>
            <a:ext cx="5020066" cy="5020066"/>
          </a:xfrm>
          <a:custGeom>
            <a:avLst/>
            <a:gdLst/>
            <a:ahLst/>
            <a:cxnLst/>
            <a:rect r="r" b="b" t="t" l="l"/>
            <a:pathLst>
              <a:path h="5020066" w="5020066">
                <a:moveTo>
                  <a:pt x="0" y="0"/>
                </a:moveTo>
                <a:lnTo>
                  <a:pt x="5020067" y="0"/>
                </a:lnTo>
                <a:lnTo>
                  <a:pt x="5020067" y="5020066"/>
                </a:lnTo>
                <a:lnTo>
                  <a:pt x="0" y="5020066"/>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grpSp>
        <p:nvGrpSpPr>
          <p:cNvPr name="Group 6" id="6"/>
          <p:cNvGrpSpPr>
            <a:grpSpLocks noChangeAspect="true"/>
          </p:cNvGrpSpPr>
          <p:nvPr/>
        </p:nvGrpSpPr>
        <p:grpSpPr>
          <a:xfrm rot="0">
            <a:off x="13152868" y="449973"/>
            <a:ext cx="1911560" cy="1911560"/>
            <a:chOff x="0" y="0"/>
            <a:chExt cx="14840029" cy="14840029"/>
          </a:xfrm>
        </p:grpSpPr>
        <p:sp>
          <p:nvSpPr>
            <p:cNvPr name="Freeform 7" id="7"/>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8" id="8"/>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9" id="9"/>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7"/>
              <a:stretch>
                <a:fillRect l="223" t="-1006" r="223" b="-1006"/>
              </a:stretch>
            </a:blipFill>
          </p:spPr>
        </p:sp>
      </p:grpSp>
      <p:sp>
        <p:nvSpPr>
          <p:cNvPr name="Freeform 10" id="10"/>
          <p:cNvSpPr/>
          <p:nvPr/>
        </p:nvSpPr>
        <p:spPr>
          <a:xfrm flipH="false" flipV="false" rot="0">
            <a:off x="1674634" y="2419713"/>
            <a:ext cx="1173233" cy="1164700"/>
          </a:xfrm>
          <a:custGeom>
            <a:avLst/>
            <a:gdLst/>
            <a:ahLst/>
            <a:cxnLst/>
            <a:rect r="r" b="b" t="t" l="l"/>
            <a:pathLst>
              <a:path h="1164700" w="1173233">
                <a:moveTo>
                  <a:pt x="0" y="0"/>
                </a:moveTo>
                <a:lnTo>
                  <a:pt x="1173233" y="0"/>
                </a:lnTo>
                <a:lnTo>
                  <a:pt x="1173233" y="1164700"/>
                </a:lnTo>
                <a:lnTo>
                  <a:pt x="0" y="11647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1" id="11"/>
          <p:cNvGrpSpPr>
            <a:grpSpLocks noChangeAspect="true"/>
          </p:cNvGrpSpPr>
          <p:nvPr/>
        </p:nvGrpSpPr>
        <p:grpSpPr>
          <a:xfrm rot="0">
            <a:off x="16031508" y="449973"/>
            <a:ext cx="1923009" cy="1923009"/>
            <a:chOff x="0" y="0"/>
            <a:chExt cx="14840029" cy="14840029"/>
          </a:xfrm>
        </p:grpSpPr>
        <p:sp>
          <p:nvSpPr>
            <p:cNvPr name="Freeform 12" id="12"/>
            <p:cNvSpPr/>
            <p:nvPr/>
          </p:nvSpPr>
          <p:spPr>
            <a:xfrm flipH="false" flipV="false" rot="0">
              <a:off x="-366471" y="-11891"/>
              <a:ext cx="15572971" cy="14863810"/>
            </a:xfrm>
            <a:custGeom>
              <a:avLst/>
              <a:gdLst/>
              <a:ahLst/>
              <a:cxnLst/>
              <a:rect r="r" b="b" t="t" l="l"/>
              <a:pathLst>
                <a:path h="14863810" w="15572971">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true">
              <a:gsLst>
                <a:gs pos="0">
                  <a:srgbClr val="048AFF">
                    <a:alpha val="100000"/>
                  </a:srgbClr>
                </a:gs>
                <a:gs pos="100000">
                  <a:srgbClr val="B100E8">
                    <a:alpha val="100000"/>
                  </a:srgbClr>
                </a:gs>
              </a:gsLst>
              <a:lin ang="2100000"/>
            </a:gradFill>
          </p:spPr>
        </p:sp>
        <p:sp>
          <p:nvSpPr>
            <p:cNvPr name="Freeform 13" id="13"/>
            <p:cNvSpPr/>
            <p:nvPr/>
          </p:nvSpPr>
          <p:spPr>
            <a:xfrm flipH="false" flipV="false" rot="0">
              <a:off x="-156193" y="188812"/>
              <a:ext cx="15152415" cy="14462405"/>
            </a:xfrm>
            <a:custGeom>
              <a:avLst/>
              <a:gdLst/>
              <a:ahLst/>
              <a:cxnLst/>
              <a:rect r="r" b="b" t="t" l="l"/>
              <a:pathLst>
                <a:path h="14462405" w="1515241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2B1511"/>
            </a:solidFill>
          </p:spPr>
        </p:sp>
        <p:sp>
          <p:nvSpPr>
            <p:cNvPr name="Freeform 14" id="14"/>
            <p:cNvSpPr/>
            <p:nvPr/>
          </p:nvSpPr>
          <p:spPr>
            <a:xfrm flipH="false" flipV="false" rot="0">
              <a:off x="223301" y="551024"/>
              <a:ext cx="14393427" cy="13737979"/>
            </a:xfrm>
            <a:custGeom>
              <a:avLst/>
              <a:gdLst/>
              <a:ahLst/>
              <a:cxnLst/>
              <a:rect r="r" b="b" t="t" l="l"/>
              <a:pathLst>
                <a:path h="13737979" w="14393427">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431" t="0" r="-431" b="0"/>
              </a:stretch>
            </a:blipFill>
          </p:spPr>
        </p:sp>
      </p:grpSp>
      <p:sp>
        <p:nvSpPr>
          <p:cNvPr name="TextBox 15" id="15"/>
          <p:cNvSpPr txBox="true"/>
          <p:nvPr/>
        </p:nvSpPr>
        <p:spPr>
          <a:xfrm rot="0">
            <a:off x="1674634" y="4512209"/>
            <a:ext cx="8547187" cy="4580060"/>
          </a:xfrm>
          <a:prstGeom prst="rect">
            <a:avLst/>
          </a:prstGeom>
        </p:spPr>
        <p:txBody>
          <a:bodyPr anchor="t" rtlCol="false" tIns="0" lIns="0" bIns="0" rIns="0">
            <a:spAutoFit/>
          </a:bodyPr>
          <a:lstStyle/>
          <a:p>
            <a:pPr>
              <a:lnSpc>
                <a:spcPts val="18231"/>
              </a:lnSpc>
            </a:pPr>
            <a:r>
              <a:rPr lang="en-US" sz="13307">
                <a:solidFill>
                  <a:srgbClr val="B100E8"/>
                </a:solidFill>
                <a:latin typeface="Now Bold"/>
              </a:rPr>
              <a:t>ANALYSIS</a:t>
            </a:r>
          </a:p>
          <a:p>
            <a:pPr>
              <a:lnSpc>
                <a:spcPts val="18231"/>
              </a:lnSpc>
            </a:pPr>
          </a:p>
        </p:txBody>
      </p:sp>
      <p:sp>
        <p:nvSpPr>
          <p:cNvPr name="TextBox 16" id="16"/>
          <p:cNvSpPr txBox="true"/>
          <p:nvPr/>
        </p:nvSpPr>
        <p:spPr>
          <a:xfrm rot="0">
            <a:off x="1674634" y="3432013"/>
            <a:ext cx="8547187" cy="2661529"/>
          </a:xfrm>
          <a:prstGeom prst="rect">
            <a:avLst/>
          </a:prstGeom>
        </p:spPr>
        <p:txBody>
          <a:bodyPr anchor="t" rtlCol="false" tIns="0" lIns="0" bIns="0" rIns="0">
            <a:spAutoFit/>
          </a:bodyPr>
          <a:lstStyle/>
          <a:p>
            <a:pPr>
              <a:lnSpc>
                <a:spcPts val="10645"/>
              </a:lnSpc>
            </a:pPr>
            <a:r>
              <a:rPr lang="en-US" sz="7658">
                <a:solidFill>
                  <a:srgbClr val="048AFF"/>
                </a:solidFill>
                <a:latin typeface="Now Bold"/>
              </a:rPr>
              <a:t>SENTIMENT</a:t>
            </a:r>
          </a:p>
          <a:p>
            <a:pPr>
              <a:lnSpc>
                <a:spcPts val="10645"/>
              </a:lnSpc>
            </a:pPr>
          </a:p>
        </p:txBody>
      </p:sp>
      <p:sp>
        <p:nvSpPr>
          <p:cNvPr name="TextBox 17" id="17"/>
          <p:cNvSpPr txBox="true"/>
          <p:nvPr/>
        </p:nvSpPr>
        <p:spPr>
          <a:xfrm rot="0">
            <a:off x="1674634" y="6896757"/>
            <a:ext cx="7827699" cy="435778"/>
          </a:xfrm>
          <a:prstGeom prst="rect">
            <a:avLst/>
          </a:prstGeom>
        </p:spPr>
        <p:txBody>
          <a:bodyPr anchor="t" rtlCol="false" tIns="0" lIns="0" bIns="0" rIns="0">
            <a:spAutoFit/>
          </a:bodyPr>
          <a:lstStyle/>
          <a:p>
            <a:pPr algn="l" marL="0" indent="0" lvl="0">
              <a:lnSpc>
                <a:spcPts val="3583"/>
              </a:lnSpc>
              <a:spcBef>
                <a:spcPct val="0"/>
              </a:spcBef>
            </a:pPr>
            <a:r>
              <a:rPr lang="en-US" sz="2913">
                <a:solidFill>
                  <a:srgbClr val="FFFAEB"/>
                </a:solidFill>
                <a:latin typeface="DM Sans Italics"/>
              </a:rPr>
              <a:t>Recommendation System</a:t>
            </a:r>
          </a:p>
        </p:txBody>
      </p:sp>
      <p:sp>
        <p:nvSpPr>
          <p:cNvPr name="TextBox 18" id="18"/>
          <p:cNvSpPr txBox="true"/>
          <p:nvPr/>
        </p:nvSpPr>
        <p:spPr>
          <a:xfrm rot="0">
            <a:off x="14108648" y="3093807"/>
            <a:ext cx="4315692" cy="943112"/>
          </a:xfrm>
          <a:prstGeom prst="rect">
            <a:avLst/>
          </a:prstGeom>
        </p:spPr>
        <p:txBody>
          <a:bodyPr anchor="t" rtlCol="false" tIns="0" lIns="0" bIns="0" rIns="0">
            <a:spAutoFit/>
          </a:bodyPr>
          <a:lstStyle/>
          <a:p>
            <a:pPr>
              <a:lnSpc>
                <a:spcPts val="3249"/>
              </a:lnSpc>
            </a:pPr>
            <a:r>
              <a:rPr lang="en-US" sz="2337">
                <a:solidFill>
                  <a:srgbClr val="B100E8"/>
                </a:solidFill>
                <a:latin typeface="Now Bold"/>
              </a:rPr>
              <a:t>PROJECT-I I (CT705-N)</a:t>
            </a:r>
          </a:p>
          <a:p>
            <a:pPr>
              <a:lnSpc>
                <a:spcPts val="4438"/>
              </a:lnSpc>
            </a:pPr>
          </a:p>
        </p:txBody>
      </p:sp>
      <p:sp>
        <p:nvSpPr>
          <p:cNvPr name="TextBox 19" id="19"/>
          <p:cNvSpPr txBox="true"/>
          <p:nvPr/>
        </p:nvSpPr>
        <p:spPr>
          <a:xfrm rot="0">
            <a:off x="8921296" y="7625241"/>
            <a:ext cx="4887396" cy="887095"/>
          </a:xfrm>
          <a:prstGeom prst="rect">
            <a:avLst/>
          </a:prstGeom>
        </p:spPr>
        <p:txBody>
          <a:bodyPr anchor="t" rtlCol="false" tIns="0" lIns="0" bIns="0" rIns="0">
            <a:spAutoFit/>
          </a:bodyPr>
          <a:lstStyle/>
          <a:p>
            <a:pPr algn="ctr">
              <a:lnSpc>
                <a:spcPts val="7279"/>
              </a:lnSpc>
            </a:pPr>
            <a:r>
              <a:rPr lang="en-US" sz="5199">
                <a:solidFill>
                  <a:srgbClr val="048AFF"/>
                </a:solidFill>
                <a:latin typeface="Canva Sans Bold"/>
              </a:rPr>
              <a:t>GROUP NO</a:t>
            </a:r>
            <a:r>
              <a:rPr lang="en-US" sz="5199">
                <a:solidFill>
                  <a:srgbClr val="FFFFFF"/>
                </a:solidFill>
                <a:latin typeface="Canva Sans Bold"/>
              </a:rPr>
              <a:t> : </a:t>
            </a:r>
            <a:r>
              <a:rPr lang="en-US" sz="5199">
                <a:solidFill>
                  <a:srgbClr val="B100E8"/>
                </a:solidFill>
                <a:latin typeface="Canva Sans Bold"/>
              </a:rPr>
              <a:t>89</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17865" y="2833754"/>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4"/>
            <a:stretch>
              <a:fillRect l="0" t="0" r="0" b="0"/>
            </a:stretch>
          </a:blipFill>
        </p:spPr>
      </p:sp>
      <p:sp>
        <p:nvSpPr>
          <p:cNvPr name="Freeform 4" id="4"/>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4"/>
            <a:stretch>
              <a:fillRect l="0" t="0" r="0" b="0"/>
            </a:stretch>
          </a:blipFill>
        </p:spPr>
      </p:sp>
      <p:sp>
        <p:nvSpPr>
          <p:cNvPr name="Freeform 5" id="5"/>
          <p:cNvSpPr/>
          <p:nvPr/>
        </p:nvSpPr>
        <p:spPr>
          <a:xfrm flipH="false" flipV="false" rot="0">
            <a:off x="1883879" y="1619264"/>
            <a:ext cx="14749831" cy="8296780"/>
          </a:xfrm>
          <a:custGeom>
            <a:avLst/>
            <a:gdLst/>
            <a:ahLst/>
            <a:cxnLst/>
            <a:rect r="r" b="b" t="t" l="l"/>
            <a:pathLst>
              <a:path h="8296780" w="14749831">
                <a:moveTo>
                  <a:pt x="0" y="0"/>
                </a:moveTo>
                <a:lnTo>
                  <a:pt x="14749831" y="0"/>
                </a:lnTo>
                <a:lnTo>
                  <a:pt x="14749831" y="8296780"/>
                </a:lnTo>
                <a:lnTo>
                  <a:pt x="0" y="8296780"/>
                </a:lnTo>
                <a:lnTo>
                  <a:pt x="0" y="0"/>
                </a:lnTo>
                <a:close/>
              </a:path>
            </a:pathLst>
          </a:custGeom>
          <a:blipFill>
            <a:blip r:embed="rId5"/>
            <a:stretch>
              <a:fillRect l="0" t="0" r="0" b="0"/>
            </a:stretch>
          </a:blipFill>
        </p:spPr>
      </p:sp>
      <p:sp>
        <p:nvSpPr>
          <p:cNvPr name="TextBox 6" id="6"/>
          <p:cNvSpPr txBox="true"/>
          <p:nvPr/>
        </p:nvSpPr>
        <p:spPr>
          <a:xfrm rot="0">
            <a:off x="3193231" y="484566"/>
            <a:ext cx="5950769" cy="983493"/>
          </a:xfrm>
          <a:prstGeom prst="rect">
            <a:avLst/>
          </a:prstGeom>
        </p:spPr>
        <p:txBody>
          <a:bodyPr anchor="t" rtlCol="false" tIns="0" lIns="0" bIns="0" rIns="0">
            <a:spAutoFit/>
          </a:bodyPr>
          <a:lstStyle/>
          <a:p>
            <a:pPr marL="0" indent="0" lvl="0">
              <a:lnSpc>
                <a:spcPts val="7981"/>
              </a:lnSpc>
              <a:spcBef>
                <a:spcPct val="0"/>
              </a:spcBef>
            </a:pPr>
            <a:r>
              <a:rPr lang="en-US" sz="5741">
                <a:solidFill>
                  <a:srgbClr val="048AFF"/>
                </a:solidFill>
                <a:latin typeface="Now Bold"/>
              </a:rPr>
              <a:t>Implementation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82781"/>
            <a:ext cx="18288000" cy="4760696"/>
          </a:xfrm>
          <a:custGeom>
            <a:avLst/>
            <a:gdLst/>
            <a:ahLst/>
            <a:cxnLst/>
            <a:rect r="r" b="b" t="t" l="l"/>
            <a:pathLst>
              <a:path h="4760696" w="18288000">
                <a:moveTo>
                  <a:pt x="0" y="0"/>
                </a:moveTo>
                <a:lnTo>
                  <a:pt x="18288000" y="0"/>
                </a:lnTo>
                <a:lnTo>
                  <a:pt x="18288000" y="4760696"/>
                </a:lnTo>
                <a:lnTo>
                  <a:pt x="0" y="4760696"/>
                </a:lnTo>
                <a:lnTo>
                  <a:pt x="0" y="0"/>
                </a:lnTo>
                <a:close/>
              </a:path>
            </a:pathLst>
          </a:custGeom>
          <a:blipFill>
            <a:blip r:embed="rId2"/>
            <a:stretch>
              <a:fillRect l="0" t="-77968" r="0" b="-77968"/>
            </a:stretch>
          </a:blipFill>
        </p:spPr>
      </p:sp>
      <p:grpSp>
        <p:nvGrpSpPr>
          <p:cNvPr name="Group 3" id="3"/>
          <p:cNvGrpSpPr/>
          <p:nvPr/>
        </p:nvGrpSpPr>
        <p:grpSpPr>
          <a:xfrm rot="0">
            <a:off x="4165301" y="3026312"/>
            <a:ext cx="9957398" cy="2442304"/>
            <a:chOff x="0" y="0"/>
            <a:chExt cx="2622525" cy="643241"/>
          </a:xfrm>
        </p:grpSpPr>
        <p:sp>
          <p:nvSpPr>
            <p:cNvPr name="Freeform 4" id="4"/>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63000"/>
                  </a:srgbClr>
                </a:gs>
                <a:gs pos="100000">
                  <a:srgbClr val="B100E8">
                    <a:alpha val="63000"/>
                  </a:srgbClr>
                </a:gs>
              </a:gsLst>
              <a:path path="circle">
                <a:fillToRect l="0" r="100000" t="0" b="100000"/>
              </a:path>
              <a:tileRect r="0" l="-100000" b="0" t="-100000"/>
            </a:gradFill>
            <a:ln cap="sq">
              <a:noFill/>
              <a:prstDash val="solid"/>
              <a:miter/>
            </a:ln>
          </p:spPr>
        </p:sp>
        <p:sp>
          <p:nvSpPr>
            <p:cNvPr name="TextBox 5" id="5"/>
            <p:cNvSpPr txBox="true"/>
            <p:nvPr/>
          </p:nvSpPr>
          <p:spPr>
            <a:xfrm>
              <a:off x="0" y="-9525"/>
              <a:ext cx="2622525" cy="652766"/>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6" id="6"/>
          <p:cNvSpPr txBox="true"/>
          <p:nvPr/>
        </p:nvSpPr>
        <p:spPr>
          <a:xfrm rot="0">
            <a:off x="4761453" y="3489395"/>
            <a:ext cx="8765094" cy="1434776"/>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Future Scope</a:t>
            </a:r>
          </a:p>
        </p:txBody>
      </p:sp>
      <p:grpSp>
        <p:nvGrpSpPr>
          <p:cNvPr name="Group 7" id="7"/>
          <p:cNvGrpSpPr/>
          <p:nvPr/>
        </p:nvGrpSpPr>
        <p:grpSpPr>
          <a:xfrm rot="0">
            <a:off x="93118" y="6078090"/>
            <a:ext cx="8144366" cy="2302619"/>
            <a:chOff x="0" y="0"/>
            <a:chExt cx="10859154" cy="3070159"/>
          </a:xfrm>
        </p:grpSpPr>
        <p:sp>
          <p:nvSpPr>
            <p:cNvPr name="TextBox 8" id="8"/>
            <p:cNvSpPr txBox="true"/>
            <p:nvPr/>
          </p:nvSpPr>
          <p:spPr>
            <a:xfrm rot="0">
              <a:off x="0" y="879423"/>
              <a:ext cx="10859154" cy="2190736"/>
            </a:xfrm>
            <a:prstGeom prst="rect">
              <a:avLst/>
            </a:prstGeom>
          </p:spPr>
          <p:txBody>
            <a:bodyPr anchor="t" rtlCol="false" tIns="0" lIns="0" bIns="0" rIns="0">
              <a:spAutoFit/>
            </a:bodyPr>
            <a:lstStyle/>
            <a:p>
              <a:pPr algn="just">
                <a:lnSpc>
                  <a:spcPts val="3358"/>
                </a:lnSpc>
              </a:pPr>
              <a:r>
                <a:rPr lang="en-US" sz="2300">
                  <a:solidFill>
                    <a:srgbClr val="121212"/>
                  </a:solidFill>
                  <a:latin typeface="DM Sans"/>
                </a:rPr>
                <a:t>Integrating sentiment analysis into chatbots and virtual assistants will enable them to respond more empathetically and offer recommendations that are sensitive to users' emotions.</a:t>
              </a:r>
            </a:p>
          </p:txBody>
        </p:sp>
        <p:sp>
          <p:nvSpPr>
            <p:cNvPr name="TextBox 9" id="9"/>
            <p:cNvSpPr txBox="true"/>
            <p:nvPr/>
          </p:nvSpPr>
          <p:spPr>
            <a:xfrm rot="0">
              <a:off x="0" y="-57150"/>
              <a:ext cx="10859154" cy="574623"/>
            </a:xfrm>
            <a:prstGeom prst="rect">
              <a:avLst/>
            </a:prstGeom>
          </p:spPr>
          <p:txBody>
            <a:bodyPr anchor="t" rtlCol="false" tIns="0" lIns="0" bIns="0" rIns="0">
              <a:spAutoFit/>
            </a:bodyPr>
            <a:lstStyle/>
            <a:p>
              <a:pPr>
                <a:lnSpc>
                  <a:spcPts val="3612"/>
                </a:lnSpc>
              </a:pPr>
              <a:r>
                <a:rPr lang="en-US" sz="2598">
                  <a:solidFill>
                    <a:srgbClr val="B100E8"/>
                  </a:solidFill>
                  <a:latin typeface="Now Bold"/>
                </a:rPr>
                <a:t>Sentiment-aware with Virtual Assistants</a:t>
              </a:r>
            </a:p>
          </p:txBody>
        </p:sp>
      </p:grpSp>
      <p:grpSp>
        <p:nvGrpSpPr>
          <p:cNvPr name="Group 10" id="10"/>
          <p:cNvGrpSpPr/>
          <p:nvPr/>
        </p:nvGrpSpPr>
        <p:grpSpPr>
          <a:xfrm rot="0">
            <a:off x="10050516" y="6078090"/>
            <a:ext cx="8144366" cy="2302619"/>
            <a:chOff x="0" y="0"/>
            <a:chExt cx="10859154" cy="3070159"/>
          </a:xfrm>
        </p:grpSpPr>
        <p:sp>
          <p:nvSpPr>
            <p:cNvPr name="TextBox 11" id="11"/>
            <p:cNvSpPr txBox="true"/>
            <p:nvPr/>
          </p:nvSpPr>
          <p:spPr>
            <a:xfrm rot="0">
              <a:off x="0" y="879423"/>
              <a:ext cx="10859154" cy="2190736"/>
            </a:xfrm>
            <a:prstGeom prst="rect">
              <a:avLst/>
            </a:prstGeom>
          </p:spPr>
          <p:txBody>
            <a:bodyPr anchor="t" rtlCol="false" tIns="0" lIns="0" bIns="0" rIns="0">
              <a:spAutoFit/>
            </a:bodyPr>
            <a:lstStyle/>
            <a:p>
              <a:pPr algn="just">
                <a:lnSpc>
                  <a:spcPts val="3358"/>
                </a:lnSpc>
              </a:pPr>
              <a:r>
                <a:rPr lang="en-US" sz="2300">
                  <a:solidFill>
                    <a:srgbClr val="121212"/>
                  </a:solidFill>
                  <a:latin typeface="DM Sans"/>
                </a:rPr>
                <a:t>Sentiment analysis can be extended to make group recommendations, considering the collective emotional preferences of a community or a group of users with similar sentiments.</a:t>
              </a:r>
            </a:p>
          </p:txBody>
        </p:sp>
        <p:sp>
          <p:nvSpPr>
            <p:cNvPr name="TextBox 12" id="12"/>
            <p:cNvSpPr txBox="true"/>
            <p:nvPr/>
          </p:nvSpPr>
          <p:spPr>
            <a:xfrm rot="0">
              <a:off x="0" y="-57150"/>
              <a:ext cx="10603561" cy="583070"/>
            </a:xfrm>
            <a:prstGeom prst="rect">
              <a:avLst/>
            </a:prstGeom>
          </p:spPr>
          <p:txBody>
            <a:bodyPr anchor="t" rtlCol="false" tIns="0" lIns="0" bIns="0" rIns="0">
              <a:spAutoFit/>
            </a:bodyPr>
            <a:lstStyle/>
            <a:p>
              <a:pPr>
                <a:lnSpc>
                  <a:spcPts val="3614"/>
                </a:lnSpc>
              </a:pPr>
              <a:r>
                <a:rPr lang="en-US" sz="2600">
                  <a:solidFill>
                    <a:srgbClr val="B100E8"/>
                  </a:solidFill>
                  <a:latin typeface="Now Bold"/>
                </a:rPr>
                <a:t>Sentiment-enhanced Group Recommendations </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023083" y="1746354"/>
            <a:ext cx="9957398" cy="2442304"/>
            <a:chOff x="0" y="0"/>
            <a:chExt cx="2622525" cy="643241"/>
          </a:xfrm>
        </p:grpSpPr>
        <p:sp>
          <p:nvSpPr>
            <p:cNvPr name="Freeform 3" id="3"/>
            <p:cNvSpPr/>
            <p:nvPr/>
          </p:nvSpPr>
          <p:spPr>
            <a:xfrm flipH="false" flipV="false" rot="0">
              <a:off x="0" y="0"/>
              <a:ext cx="2622525" cy="643241"/>
            </a:xfrm>
            <a:custGeom>
              <a:avLst/>
              <a:gdLst/>
              <a:ahLst/>
              <a:cxnLst/>
              <a:rect r="r" b="b" t="t" l="l"/>
              <a:pathLst>
                <a:path h="643241" w="2622525">
                  <a:moveTo>
                    <a:pt x="10885" y="0"/>
                  </a:moveTo>
                  <a:lnTo>
                    <a:pt x="2611640" y="0"/>
                  </a:lnTo>
                  <a:cubicBezTo>
                    <a:pt x="2614526" y="0"/>
                    <a:pt x="2617295" y="1147"/>
                    <a:pt x="2619336" y="3188"/>
                  </a:cubicBezTo>
                  <a:cubicBezTo>
                    <a:pt x="2621378" y="5230"/>
                    <a:pt x="2622525" y="7998"/>
                    <a:pt x="2622525" y="10885"/>
                  </a:cubicBezTo>
                  <a:lnTo>
                    <a:pt x="2622525" y="632356"/>
                  </a:lnTo>
                  <a:cubicBezTo>
                    <a:pt x="2622525" y="635243"/>
                    <a:pt x="2621378" y="638011"/>
                    <a:pt x="2619336" y="640053"/>
                  </a:cubicBezTo>
                  <a:cubicBezTo>
                    <a:pt x="2617295" y="642094"/>
                    <a:pt x="2614526" y="643241"/>
                    <a:pt x="2611640" y="643241"/>
                  </a:cubicBezTo>
                  <a:lnTo>
                    <a:pt x="10885" y="643241"/>
                  </a:lnTo>
                  <a:cubicBezTo>
                    <a:pt x="7998" y="643241"/>
                    <a:pt x="5230" y="642094"/>
                    <a:pt x="3188" y="640053"/>
                  </a:cubicBezTo>
                  <a:cubicBezTo>
                    <a:pt x="1147" y="638011"/>
                    <a:pt x="0" y="635243"/>
                    <a:pt x="0" y="632356"/>
                  </a:cubicBezTo>
                  <a:lnTo>
                    <a:pt x="0" y="10885"/>
                  </a:lnTo>
                  <a:cubicBezTo>
                    <a:pt x="0" y="7998"/>
                    <a:pt x="1147" y="5230"/>
                    <a:pt x="3188" y="3188"/>
                  </a:cubicBezTo>
                  <a:cubicBezTo>
                    <a:pt x="5230" y="1147"/>
                    <a:pt x="7998" y="0"/>
                    <a:pt x="10885" y="0"/>
                  </a:cubicBezTo>
                  <a:close/>
                </a:path>
              </a:pathLst>
            </a:custGeom>
            <a:gradFill rotWithShape="true">
              <a:gsLst>
                <a:gs pos="0">
                  <a:srgbClr val="048AFF">
                    <a:alpha val="63000"/>
                  </a:srgbClr>
                </a:gs>
                <a:gs pos="100000">
                  <a:srgbClr val="B100E8">
                    <a:alpha val="63000"/>
                  </a:srgbClr>
                </a:gs>
              </a:gsLst>
              <a:path path="circle">
                <a:fillToRect l="0" r="100000" t="0" b="100000"/>
              </a:path>
              <a:tileRect r="0" l="-100000" b="0" t="-100000"/>
            </a:gradFill>
            <a:ln cap="sq">
              <a:noFill/>
              <a:prstDash val="solid"/>
              <a:miter/>
            </a:ln>
          </p:spPr>
        </p:sp>
        <p:sp>
          <p:nvSpPr>
            <p:cNvPr name="TextBox 4" id="4"/>
            <p:cNvSpPr txBox="true"/>
            <p:nvPr/>
          </p:nvSpPr>
          <p:spPr>
            <a:xfrm>
              <a:off x="0" y="-9525"/>
              <a:ext cx="2622525" cy="652766"/>
            </a:xfrm>
            <a:prstGeom prst="rect">
              <a:avLst/>
            </a:prstGeom>
          </p:spPr>
          <p:txBody>
            <a:bodyPr anchor="ctr" rtlCol="false" tIns="50800" lIns="50800" bIns="50800" rIns="50800"/>
            <a:lstStyle/>
            <a:p>
              <a:pPr algn="ctr" marL="0" indent="0" lvl="0">
                <a:lnSpc>
                  <a:spcPts val="3131"/>
                </a:lnSpc>
                <a:spcBef>
                  <a:spcPct val="0"/>
                </a:spcBef>
              </a:pPr>
            </a:p>
          </p:txBody>
        </p:sp>
      </p:grpSp>
      <p:sp>
        <p:nvSpPr>
          <p:cNvPr name="TextBox 5" id="5"/>
          <p:cNvSpPr txBox="true"/>
          <p:nvPr/>
        </p:nvSpPr>
        <p:spPr>
          <a:xfrm rot="0">
            <a:off x="4619235" y="2209437"/>
            <a:ext cx="8765094" cy="1434776"/>
          </a:xfrm>
          <a:prstGeom prst="rect">
            <a:avLst/>
          </a:prstGeom>
        </p:spPr>
        <p:txBody>
          <a:bodyPr anchor="t" rtlCol="false" tIns="0" lIns="0" bIns="0" rIns="0">
            <a:spAutoFit/>
          </a:bodyPr>
          <a:lstStyle/>
          <a:p>
            <a:pPr algn="ctr" marL="0" indent="0" lvl="0">
              <a:lnSpc>
                <a:spcPts val="11561"/>
              </a:lnSpc>
              <a:spcBef>
                <a:spcPct val="0"/>
              </a:spcBef>
            </a:pPr>
            <a:r>
              <a:rPr lang="en-US" sz="8317">
                <a:solidFill>
                  <a:srgbClr val="FFFFFF"/>
                </a:solidFill>
                <a:latin typeface="Now Bold"/>
              </a:rPr>
              <a:t>Conclusion</a:t>
            </a:r>
          </a:p>
        </p:txBody>
      </p:sp>
      <p:sp>
        <p:nvSpPr>
          <p:cNvPr name="TextBox 6" id="6"/>
          <p:cNvSpPr txBox="true"/>
          <p:nvPr/>
        </p:nvSpPr>
        <p:spPr>
          <a:xfrm rot="0">
            <a:off x="886482" y="5067300"/>
            <a:ext cx="16230600" cy="2739280"/>
          </a:xfrm>
          <a:prstGeom prst="rect">
            <a:avLst/>
          </a:prstGeom>
        </p:spPr>
        <p:txBody>
          <a:bodyPr anchor="t" rtlCol="false" tIns="0" lIns="0" bIns="0" rIns="0">
            <a:spAutoFit/>
          </a:bodyPr>
          <a:lstStyle/>
          <a:p>
            <a:pPr algn="just">
              <a:lnSpc>
                <a:spcPts val="4380"/>
              </a:lnSpc>
            </a:pPr>
            <a:r>
              <a:rPr lang="en-US" sz="3000">
                <a:solidFill>
                  <a:srgbClr val="121212"/>
                </a:solidFill>
                <a:latin typeface="DM Sans"/>
              </a:rPr>
              <a:t>In conclusion, a recommendation system made using sentiment analysis represents a powerful and evolving approach to enhancing user experiences and engagement across various industries and platforms. By leveraging natural language processing and machine learning techniques to understand users' emotions and sentiments, these systems offer a more personalized and empathetic approach to making recommendations.</a:t>
            </a:r>
          </a:p>
        </p:txBody>
      </p:sp>
      <p:sp>
        <p:nvSpPr>
          <p:cNvPr name="Freeform 7" id="7"/>
          <p:cNvSpPr/>
          <p:nvPr/>
        </p:nvSpPr>
        <p:spPr>
          <a:xfrm flipH="false" flipV="false" rot="1973881">
            <a:off x="-1470335" y="-664843"/>
            <a:ext cx="3391326" cy="3387087"/>
          </a:xfrm>
          <a:custGeom>
            <a:avLst/>
            <a:gdLst/>
            <a:ahLst/>
            <a:cxnLst/>
            <a:rect r="r" b="b" t="t" l="l"/>
            <a:pathLst>
              <a:path h="3387087" w="3391326">
                <a:moveTo>
                  <a:pt x="0" y="0"/>
                </a:moveTo>
                <a:lnTo>
                  <a:pt x="3391326" y="0"/>
                </a:lnTo>
                <a:lnTo>
                  <a:pt x="3391326" y="3387086"/>
                </a:lnTo>
                <a:lnTo>
                  <a:pt x="0" y="3387086"/>
                </a:lnTo>
                <a:lnTo>
                  <a:pt x="0" y="0"/>
                </a:lnTo>
                <a:close/>
              </a:path>
            </a:pathLst>
          </a:custGeom>
          <a:blipFill>
            <a:blip r:embed="rId2"/>
            <a:stretch>
              <a:fillRect l="0" t="0" r="0" b="0"/>
            </a:stretch>
          </a:blipFill>
        </p:spPr>
      </p:sp>
      <p:sp>
        <p:nvSpPr>
          <p:cNvPr name="Freeform 8" id="8"/>
          <p:cNvSpPr/>
          <p:nvPr/>
        </p:nvSpPr>
        <p:spPr>
          <a:xfrm flipH="false" flipV="false" rot="-6001244">
            <a:off x="15126230" y="7770592"/>
            <a:ext cx="7275137" cy="6602186"/>
          </a:xfrm>
          <a:custGeom>
            <a:avLst/>
            <a:gdLst/>
            <a:ahLst/>
            <a:cxnLst/>
            <a:rect r="r" b="b" t="t" l="l"/>
            <a:pathLst>
              <a:path h="6602186" w="7275137">
                <a:moveTo>
                  <a:pt x="0" y="0"/>
                </a:moveTo>
                <a:lnTo>
                  <a:pt x="7275137" y="0"/>
                </a:lnTo>
                <a:lnTo>
                  <a:pt x="7275137" y="6602186"/>
                </a:lnTo>
                <a:lnTo>
                  <a:pt x="0" y="6602186"/>
                </a:lnTo>
                <a:lnTo>
                  <a:pt x="0" y="0"/>
                </a:lnTo>
                <a:close/>
              </a:path>
            </a:pathLst>
          </a:custGeom>
          <a:blipFill>
            <a:blip r:embed="rId3"/>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6001244">
            <a:off x="10917706" y="7049713"/>
            <a:ext cx="14283863" cy="12962606"/>
          </a:xfrm>
          <a:custGeom>
            <a:avLst/>
            <a:gdLst/>
            <a:ahLst/>
            <a:cxnLst/>
            <a:rect r="r" b="b" t="t" l="l"/>
            <a:pathLst>
              <a:path h="12962606" w="14283863">
                <a:moveTo>
                  <a:pt x="0" y="0"/>
                </a:moveTo>
                <a:lnTo>
                  <a:pt x="14283863" y="0"/>
                </a:lnTo>
                <a:lnTo>
                  <a:pt x="14283863" y="12962606"/>
                </a:lnTo>
                <a:lnTo>
                  <a:pt x="0" y="12962606"/>
                </a:lnTo>
                <a:lnTo>
                  <a:pt x="0" y="0"/>
                </a:lnTo>
                <a:close/>
              </a:path>
            </a:pathLst>
          </a:custGeom>
          <a:blipFill>
            <a:blip r:embed="rId2"/>
            <a:stretch>
              <a:fillRect l="0" t="0" r="0" b="0"/>
            </a:stretch>
          </a:blipFill>
        </p:spPr>
      </p:sp>
      <p:sp>
        <p:nvSpPr>
          <p:cNvPr name="Freeform 3" id="3"/>
          <p:cNvSpPr/>
          <p:nvPr/>
        </p:nvSpPr>
        <p:spPr>
          <a:xfrm flipH="false" flipV="false" rot="1084654">
            <a:off x="-6628924" y="-8283079"/>
            <a:ext cx="12596877" cy="11431666"/>
          </a:xfrm>
          <a:custGeom>
            <a:avLst/>
            <a:gdLst/>
            <a:ahLst/>
            <a:cxnLst/>
            <a:rect r="r" b="b" t="t" l="l"/>
            <a:pathLst>
              <a:path h="11431666" w="12596877">
                <a:moveTo>
                  <a:pt x="0" y="0"/>
                </a:moveTo>
                <a:lnTo>
                  <a:pt x="12596877" y="0"/>
                </a:lnTo>
                <a:lnTo>
                  <a:pt x="12596877" y="11431667"/>
                </a:lnTo>
                <a:lnTo>
                  <a:pt x="0" y="11431667"/>
                </a:lnTo>
                <a:lnTo>
                  <a:pt x="0" y="0"/>
                </a:lnTo>
                <a:close/>
              </a:path>
            </a:pathLst>
          </a:custGeom>
          <a:blipFill>
            <a:blip r:embed="rId2"/>
            <a:stretch>
              <a:fillRect l="0" t="0" r="0" b="0"/>
            </a:stretch>
          </a:blipFill>
        </p:spPr>
      </p:sp>
      <p:sp>
        <p:nvSpPr>
          <p:cNvPr name="Freeform 4" id="4"/>
          <p:cNvSpPr/>
          <p:nvPr/>
        </p:nvSpPr>
        <p:spPr>
          <a:xfrm flipH="false" flipV="false" rot="0">
            <a:off x="14829269" y="-10287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3">
              <a:alphaModFix amt="67000"/>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3458731" y="4181259"/>
            <a:ext cx="11370537" cy="1733982"/>
          </a:xfrm>
          <a:prstGeom prst="rect">
            <a:avLst/>
          </a:prstGeom>
        </p:spPr>
        <p:txBody>
          <a:bodyPr anchor="t" rtlCol="false" tIns="0" lIns="0" bIns="0" rIns="0">
            <a:spAutoFit/>
          </a:bodyPr>
          <a:lstStyle/>
          <a:p>
            <a:pPr algn="ctr">
              <a:lnSpc>
                <a:spcPts val="14021"/>
              </a:lnSpc>
            </a:pPr>
            <a:r>
              <a:rPr lang="en-US" sz="10087">
                <a:solidFill>
                  <a:srgbClr val="048AFF"/>
                </a:solidFill>
                <a:latin typeface="Now Bold"/>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431023" y="7619197"/>
            <a:ext cx="1469330" cy="1421243"/>
          </a:xfrm>
          <a:custGeom>
            <a:avLst/>
            <a:gdLst/>
            <a:ahLst/>
            <a:cxnLst/>
            <a:rect r="r" b="b" t="t" l="l"/>
            <a:pathLst>
              <a:path h="1421243" w="1469330">
                <a:moveTo>
                  <a:pt x="0" y="0"/>
                </a:moveTo>
                <a:lnTo>
                  <a:pt x="1469331" y="0"/>
                </a:lnTo>
                <a:lnTo>
                  <a:pt x="1469331" y="1421243"/>
                </a:lnTo>
                <a:lnTo>
                  <a:pt x="0" y="142124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52611" y="7791452"/>
            <a:ext cx="5257108" cy="5250537"/>
          </a:xfrm>
          <a:custGeom>
            <a:avLst/>
            <a:gdLst/>
            <a:ahLst/>
            <a:cxnLst/>
            <a:rect r="r" b="b" t="t" l="l"/>
            <a:pathLst>
              <a:path h="5250537" w="5257108">
                <a:moveTo>
                  <a:pt x="0" y="0"/>
                </a:moveTo>
                <a:lnTo>
                  <a:pt x="5257108" y="0"/>
                </a:lnTo>
                <a:lnTo>
                  <a:pt x="5257108" y="5250536"/>
                </a:lnTo>
                <a:lnTo>
                  <a:pt x="0" y="5250536"/>
                </a:lnTo>
                <a:lnTo>
                  <a:pt x="0" y="0"/>
                </a:lnTo>
                <a:close/>
              </a:path>
            </a:pathLst>
          </a:custGeom>
          <a:blipFill>
            <a:blip r:embed="rId4"/>
            <a:stretch>
              <a:fillRect l="0" t="0" r="0" b="0"/>
            </a:stretch>
          </a:blipFill>
        </p:spPr>
      </p:sp>
      <p:sp>
        <p:nvSpPr>
          <p:cNvPr name="Freeform 4" id="4"/>
          <p:cNvSpPr/>
          <p:nvPr/>
        </p:nvSpPr>
        <p:spPr>
          <a:xfrm flipH="false" flipV="false" rot="0">
            <a:off x="15431023" y="-2171348"/>
            <a:ext cx="5257108" cy="5250537"/>
          </a:xfrm>
          <a:custGeom>
            <a:avLst/>
            <a:gdLst/>
            <a:ahLst/>
            <a:cxnLst/>
            <a:rect r="r" b="b" t="t" l="l"/>
            <a:pathLst>
              <a:path h="5250537" w="5257108">
                <a:moveTo>
                  <a:pt x="0" y="0"/>
                </a:moveTo>
                <a:lnTo>
                  <a:pt x="5257108" y="0"/>
                </a:lnTo>
                <a:lnTo>
                  <a:pt x="5257108" y="5250537"/>
                </a:lnTo>
                <a:lnTo>
                  <a:pt x="0" y="5250537"/>
                </a:lnTo>
                <a:lnTo>
                  <a:pt x="0" y="0"/>
                </a:lnTo>
                <a:close/>
              </a:path>
            </a:pathLst>
          </a:custGeom>
          <a:blipFill>
            <a:blip r:embed="rId4"/>
            <a:stretch>
              <a:fillRect l="0" t="0" r="0" b="0"/>
            </a:stretch>
          </a:blipFill>
        </p:spPr>
      </p:sp>
      <p:sp>
        <p:nvSpPr>
          <p:cNvPr name="Freeform 5" id="5"/>
          <p:cNvSpPr/>
          <p:nvPr/>
        </p:nvSpPr>
        <p:spPr>
          <a:xfrm flipH="false" flipV="false" rot="0">
            <a:off x="-1028700" y="-1435399"/>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5">
              <a:alphaModFix amt="67000"/>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992520" y="2921895"/>
            <a:ext cx="4333810" cy="1977176"/>
          </a:xfrm>
          <a:custGeom>
            <a:avLst/>
            <a:gdLst/>
            <a:ahLst/>
            <a:cxnLst/>
            <a:rect r="r" b="b" t="t" l="l"/>
            <a:pathLst>
              <a:path h="1977176" w="4333810">
                <a:moveTo>
                  <a:pt x="0" y="0"/>
                </a:moveTo>
                <a:lnTo>
                  <a:pt x="4333810" y="0"/>
                </a:lnTo>
                <a:lnTo>
                  <a:pt x="4333810" y="1977176"/>
                </a:lnTo>
                <a:lnTo>
                  <a:pt x="0" y="19771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563917" y="1508197"/>
            <a:ext cx="7160167" cy="983493"/>
          </a:xfrm>
          <a:prstGeom prst="rect">
            <a:avLst/>
          </a:prstGeom>
        </p:spPr>
        <p:txBody>
          <a:bodyPr anchor="t" rtlCol="false" tIns="0" lIns="0" bIns="0" rIns="0">
            <a:spAutoFit/>
          </a:bodyPr>
          <a:lstStyle/>
          <a:p>
            <a:pPr algn="ctr" marL="0" indent="0" lvl="0">
              <a:lnSpc>
                <a:spcPts val="7981"/>
              </a:lnSpc>
              <a:spcBef>
                <a:spcPct val="0"/>
              </a:spcBef>
            </a:pPr>
            <a:r>
              <a:rPr lang="en-US" sz="5741">
                <a:solidFill>
                  <a:srgbClr val="048AFF"/>
                </a:solidFill>
                <a:latin typeface="Now Bold"/>
              </a:rPr>
              <a:t>Our Team</a:t>
            </a:r>
          </a:p>
        </p:txBody>
      </p:sp>
      <p:sp>
        <p:nvSpPr>
          <p:cNvPr name="TextBox 8" id="8"/>
          <p:cNvSpPr txBox="true"/>
          <p:nvPr/>
        </p:nvSpPr>
        <p:spPr>
          <a:xfrm rot="0">
            <a:off x="4465696" y="3095560"/>
            <a:ext cx="3387457" cy="520135"/>
          </a:xfrm>
          <a:prstGeom prst="rect">
            <a:avLst/>
          </a:prstGeom>
        </p:spPr>
        <p:txBody>
          <a:bodyPr anchor="t" rtlCol="false" tIns="0" lIns="0" bIns="0" rIns="0">
            <a:spAutoFit/>
          </a:bodyPr>
          <a:lstStyle/>
          <a:p>
            <a:pPr algn="ctr">
              <a:lnSpc>
                <a:spcPts val="4376"/>
              </a:lnSpc>
            </a:pPr>
            <a:r>
              <a:rPr lang="en-US" sz="2997">
                <a:solidFill>
                  <a:srgbClr val="048AFF"/>
                </a:solidFill>
                <a:latin typeface="Canva Sans Bold"/>
              </a:rPr>
              <a:t>PRINCE</a:t>
            </a:r>
          </a:p>
        </p:txBody>
      </p:sp>
      <p:sp>
        <p:nvSpPr>
          <p:cNvPr name="TextBox 9" id="9"/>
          <p:cNvSpPr txBox="true"/>
          <p:nvPr/>
        </p:nvSpPr>
        <p:spPr>
          <a:xfrm rot="0">
            <a:off x="4465696" y="3648574"/>
            <a:ext cx="3387457" cy="457142"/>
          </a:xfrm>
          <a:prstGeom prst="rect">
            <a:avLst/>
          </a:prstGeom>
        </p:spPr>
        <p:txBody>
          <a:bodyPr anchor="t" rtlCol="false" tIns="0" lIns="0" bIns="0" rIns="0">
            <a:spAutoFit/>
          </a:bodyPr>
          <a:lstStyle/>
          <a:p>
            <a:pPr algn="ctr">
              <a:lnSpc>
                <a:spcPts val="3792"/>
              </a:lnSpc>
            </a:pPr>
            <a:r>
              <a:rPr lang="en-US" sz="2597">
                <a:solidFill>
                  <a:srgbClr val="B100E8"/>
                </a:solidFill>
                <a:latin typeface="Canva Sans Bold"/>
              </a:rPr>
              <a:t>MALANI</a:t>
            </a:r>
          </a:p>
        </p:txBody>
      </p:sp>
      <p:sp>
        <p:nvSpPr>
          <p:cNvPr name="TextBox 10" id="10"/>
          <p:cNvSpPr txBox="true"/>
          <p:nvPr/>
        </p:nvSpPr>
        <p:spPr>
          <a:xfrm rot="0">
            <a:off x="4465696" y="4301777"/>
            <a:ext cx="3387457" cy="384625"/>
          </a:xfrm>
          <a:prstGeom prst="rect">
            <a:avLst/>
          </a:prstGeom>
        </p:spPr>
        <p:txBody>
          <a:bodyPr anchor="t" rtlCol="false" tIns="0" lIns="0" bIns="0" rIns="0">
            <a:spAutoFit/>
          </a:bodyPr>
          <a:lstStyle/>
          <a:p>
            <a:pPr algn="ctr">
              <a:lnSpc>
                <a:spcPts val="3208"/>
              </a:lnSpc>
            </a:pPr>
            <a:r>
              <a:rPr lang="en-US" sz="2197">
                <a:solidFill>
                  <a:srgbClr val="121212"/>
                </a:solidFill>
                <a:latin typeface="Canva Sans"/>
              </a:rPr>
              <a:t>20BEIT30046</a:t>
            </a:r>
          </a:p>
        </p:txBody>
      </p:sp>
      <p:sp>
        <p:nvSpPr>
          <p:cNvPr name="Freeform 11" id="11"/>
          <p:cNvSpPr/>
          <p:nvPr/>
        </p:nvSpPr>
        <p:spPr>
          <a:xfrm flipH="false" flipV="false" rot="0">
            <a:off x="9961670" y="2921895"/>
            <a:ext cx="4333810" cy="1977176"/>
          </a:xfrm>
          <a:custGeom>
            <a:avLst/>
            <a:gdLst/>
            <a:ahLst/>
            <a:cxnLst/>
            <a:rect r="r" b="b" t="t" l="l"/>
            <a:pathLst>
              <a:path h="1977176" w="4333810">
                <a:moveTo>
                  <a:pt x="0" y="0"/>
                </a:moveTo>
                <a:lnTo>
                  <a:pt x="4333810" y="0"/>
                </a:lnTo>
                <a:lnTo>
                  <a:pt x="4333810" y="1977176"/>
                </a:lnTo>
                <a:lnTo>
                  <a:pt x="0" y="19771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10434847" y="3095560"/>
            <a:ext cx="3387457" cy="520135"/>
          </a:xfrm>
          <a:prstGeom prst="rect">
            <a:avLst/>
          </a:prstGeom>
        </p:spPr>
        <p:txBody>
          <a:bodyPr anchor="t" rtlCol="false" tIns="0" lIns="0" bIns="0" rIns="0">
            <a:spAutoFit/>
          </a:bodyPr>
          <a:lstStyle/>
          <a:p>
            <a:pPr algn="ctr">
              <a:lnSpc>
                <a:spcPts val="4376"/>
              </a:lnSpc>
            </a:pPr>
            <a:r>
              <a:rPr lang="en-US" sz="2997">
                <a:solidFill>
                  <a:srgbClr val="048AFF"/>
                </a:solidFill>
                <a:latin typeface="Canva Sans Bold"/>
              </a:rPr>
              <a:t>KEYUR</a:t>
            </a:r>
          </a:p>
        </p:txBody>
      </p:sp>
      <p:sp>
        <p:nvSpPr>
          <p:cNvPr name="TextBox 13" id="13"/>
          <p:cNvSpPr txBox="true"/>
          <p:nvPr/>
        </p:nvSpPr>
        <p:spPr>
          <a:xfrm rot="0">
            <a:off x="10434847" y="3648574"/>
            <a:ext cx="3387457" cy="457142"/>
          </a:xfrm>
          <a:prstGeom prst="rect">
            <a:avLst/>
          </a:prstGeom>
        </p:spPr>
        <p:txBody>
          <a:bodyPr anchor="t" rtlCol="false" tIns="0" lIns="0" bIns="0" rIns="0">
            <a:spAutoFit/>
          </a:bodyPr>
          <a:lstStyle/>
          <a:p>
            <a:pPr algn="ctr">
              <a:lnSpc>
                <a:spcPts val="3792"/>
              </a:lnSpc>
            </a:pPr>
            <a:r>
              <a:rPr lang="en-US" sz="2597">
                <a:solidFill>
                  <a:srgbClr val="B100E8"/>
                </a:solidFill>
                <a:latin typeface="Canva Sans Bold"/>
              </a:rPr>
              <a:t>PATEL</a:t>
            </a:r>
          </a:p>
        </p:txBody>
      </p:sp>
      <p:sp>
        <p:nvSpPr>
          <p:cNvPr name="TextBox 14" id="14"/>
          <p:cNvSpPr txBox="true"/>
          <p:nvPr/>
        </p:nvSpPr>
        <p:spPr>
          <a:xfrm rot="0">
            <a:off x="10434847" y="4301777"/>
            <a:ext cx="3387457" cy="384625"/>
          </a:xfrm>
          <a:prstGeom prst="rect">
            <a:avLst/>
          </a:prstGeom>
        </p:spPr>
        <p:txBody>
          <a:bodyPr anchor="t" rtlCol="false" tIns="0" lIns="0" bIns="0" rIns="0">
            <a:spAutoFit/>
          </a:bodyPr>
          <a:lstStyle/>
          <a:p>
            <a:pPr algn="ctr">
              <a:lnSpc>
                <a:spcPts val="3208"/>
              </a:lnSpc>
            </a:pPr>
            <a:r>
              <a:rPr lang="en-US" sz="2197">
                <a:solidFill>
                  <a:srgbClr val="121212"/>
                </a:solidFill>
                <a:latin typeface="Canva Sans"/>
              </a:rPr>
              <a:t>20BEIT30077</a:t>
            </a:r>
          </a:p>
        </p:txBody>
      </p:sp>
      <p:sp>
        <p:nvSpPr>
          <p:cNvPr name="Freeform 15" id="15"/>
          <p:cNvSpPr/>
          <p:nvPr/>
        </p:nvSpPr>
        <p:spPr>
          <a:xfrm flipH="false" flipV="false" rot="0">
            <a:off x="3992520" y="5642021"/>
            <a:ext cx="4333810" cy="1977176"/>
          </a:xfrm>
          <a:custGeom>
            <a:avLst/>
            <a:gdLst/>
            <a:ahLst/>
            <a:cxnLst/>
            <a:rect r="r" b="b" t="t" l="l"/>
            <a:pathLst>
              <a:path h="1977176" w="4333810">
                <a:moveTo>
                  <a:pt x="0" y="0"/>
                </a:moveTo>
                <a:lnTo>
                  <a:pt x="4333810" y="0"/>
                </a:lnTo>
                <a:lnTo>
                  <a:pt x="4333810" y="1977176"/>
                </a:lnTo>
                <a:lnTo>
                  <a:pt x="0" y="19771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6" id="16"/>
          <p:cNvSpPr txBox="true"/>
          <p:nvPr/>
        </p:nvSpPr>
        <p:spPr>
          <a:xfrm rot="0">
            <a:off x="4465696" y="5815686"/>
            <a:ext cx="3387457" cy="520135"/>
          </a:xfrm>
          <a:prstGeom prst="rect">
            <a:avLst/>
          </a:prstGeom>
        </p:spPr>
        <p:txBody>
          <a:bodyPr anchor="t" rtlCol="false" tIns="0" lIns="0" bIns="0" rIns="0">
            <a:spAutoFit/>
          </a:bodyPr>
          <a:lstStyle/>
          <a:p>
            <a:pPr algn="ctr">
              <a:lnSpc>
                <a:spcPts val="4376"/>
              </a:lnSpc>
            </a:pPr>
            <a:r>
              <a:rPr lang="en-US" sz="2997">
                <a:solidFill>
                  <a:srgbClr val="048AFF"/>
                </a:solidFill>
                <a:latin typeface="Canva Sans Bold"/>
              </a:rPr>
              <a:t>AARYA</a:t>
            </a:r>
          </a:p>
        </p:txBody>
      </p:sp>
      <p:sp>
        <p:nvSpPr>
          <p:cNvPr name="TextBox 17" id="17"/>
          <p:cNvSpPr txBox="true"/>
          <p:nvPr/>
        </p:nvSpPr>
        <p:spPr>
          <a:xfrm rot="0">
            <a:off x="4465696" y="6368700"/>
            <a:ext cx="3387457" cy="457142"/>
          </a:xfrm>
          <a:prstGeom prst="rect">
            <a:avLst/>
          </a:prstGeom>
        </p:spPr>
        <p:txBody>
          <a:bodyPr anchor="t" rtlCol="false" tIns="0" lIns="0" bIns="0" rIns="0">
            <a:spAutoFit/>
          </a:bodyPr>
          <a:lstStyle/>
          <a:p>
            <a:pPr algn="ctr">
              <a:lnSpc>
                <a:spcPts val="3792"/>
              </a:lnSpc>
            </a:pPr>
            <a:r>
              <a:rPr lang="en-US" sz="2597">
                <a:solidFill>
                  <a:srgbClr val="B100E8"/>
                </a:solidFill>
                <a:latin typeface="Canva Sans Bold"/>
              </a:rPr>
              <a:t>PATEL</a:t>
            </a:r>
          </a:p>
        </p:txBody>
      </p:sp>
      <p:sp>
        <p:nvSpPr>
          <p:cNvPr name="TextBox 18" id="18"/>
          <p:cNvSpPr txBox="true"/>
          <p:nvPr/>
        </p:nvSpPr>
        <p:spPr>
          <a:xfrm rot="0">
            <a:off x="4465696" y="7021903"/>
            <a:ext cx="3387457" cy="384625"/>
          </a:xfrm>
          <a:prstGeom prst="rect">
            <a:avLst/>
          </a:prstGeom>
        </p:spPr>
        <p:txBody>
          <a:bodyPr anchor="t" rtlCol="false" tIns="0" lIns="0" bIns="0" rIns="0">
            <a:spAutoFit/>
          </a:bodyPr>
          <a:lstStyle/>
          <a:p>
            <a:pPr algn="ctr">
              <a:lnSpc>
                <a:spcPts val="3208"/>
              </a:lnSpc>
            </a:pPr>
            <a:r>
              <a:rPr lang="en-US" sz="2197">
                <a:solidFill>
                  <a:srgbClr val="121212"/>
                </a:solidFill>
                <a:latin typeface="Canva Sans"/>
              </a:rPr>
              <a:t>20BEIT30060</a:t>
            </a:r>
          </a:p>
        </p:txBody>
      </p:sp>
      <p:sp>
        <p:nvSpPr>
          <p:cNvPr name="Freeform 19" id="19"/>
          <p:cNvSpPr/>
          <p:nvPr/>
        </p:nvSpPr>
        <p:spPr>
          <a:xfrm flipH="false" flipV="false" rot="0">
            <a:off x="9961670" y="5642021"/>
            <a:ext cx="4333810" cy="1977176"/>
          </a:xfrm>
          <a:custGeom>
            <a:avLst/>
            <a:gdLst/>
            <a:ahLst/>
            <a:cxnLst/>
            <a:rect r="r" b="b" t="t" l="l"/>
            <a:pathLst>
              <a:path h="1977176" w="4333810">
                <a:moveTo>
                  <a:pt x="0" y="0"/>
                </a:moveTo>
                <a:lnTo>
                  <a:pt x="4333810" y="0"/>
                </a:lnTo>
                <a:lnTo>
                  <a:pt x="4333810" y="1977176"/>
                </a:lnTo>
                <a:lnTo>
                  <a:pt x="0" y="197717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0" id="20"/>
          <p:cNvSpPr txBox="true"/>
          <p:nvPr/>
        </p:nvSpPr>
        <p:spPr>
          <a:xfrm rot="0">
            <a:off x="10434847" y="5815686"/>
            <a:ext cx="3387457" cy="520135"/>
          </a:xfrm>
          <a:prstGeom prst="rect">
            <a:avLst/>
          </a:prstGeom>
        </p:spPr>
        <p:txBody>
          <a:bodyPr anchor="t" rtlCol="false" tIns="0" lIns="0" bIns="0" rIns="0">
            <a:spAutoFit/>
          </a:bodyPr>
          <a:lstStyle/>
          <a:p>
            <a:pPr algn="ctr">
              <a:lnSpc>
                <a:spcPts val="4376"/>
              </a:lnSpc>
            </a:pPr>
            <a:r>
              <a:rPr lang="en-US" sz="2997">
                <a:solidFill>
                  <a:srgbClr val="048AFF"/>
                </a:solidFill>
                <a:latin typeface="Canva Sans Bold"/>
              </a:rPr>
              <a:t>DHWANI</a:t>
            </a:r>
          </a:p>
        </p:txBody>
      </p:sp>
      <p:sp>
        <p:nvSpPr>
          <p:cNvPr name="TextBox 21" id="21"/>
          <p:cNvSpPr txBox="true"/>
          <p:nvPr/>
        </p:nvSpPr>
        <p:spPr>
          <a:xfrm rot="0">
            <a:off x="10434847" y="6368700"/>
            <a:ext cx="3387457" cy="457142"/>
          </a:xfrm>
          <a:prstGeom prst="rect">
            <a:avLst/>
          </a:prstGeom>
        </p:spPr>
        <p:txBody>
          <a:bodyPr anchor="t" rtlCol="false" tIns="0" lIns="0" bIns="0" rIns="0">
            <a:spAutoFit/>
          </a:bodyPr>
          <a:lstStyle/>
          <a:p>
            <a:pPr algn="ctr">
              <a:lnSpc>
                <a:spcPts val="3792"/>
              </a:lnSpc>
            </a:pPr>
            <a:r>
              <a:rPr lang="en-US" sz="2597">
                <a:solidFill>
                  <a:srgbClr val="B100E8"/>
                </a:solidFill>
                <a:latin typeface="Canva Sans Bold"/>
              </a:rPr>
              <a:t>DESAI</a:t>
            </a:r>
          </a:p>
        </p:txBody>
      </p:sp>
      <p:sp>
        <p:nvSpPr>
          <p:cNvPr name="TextBox 22" id="22"/>
          <p:cNvSpPr txBox="true"/>
          <p:nvPr/>
        </p:nvSpPr>
        <p:spPr>
          <a:xfrm rot="0">
            <a:off x="10434847" y="7021903"/>
            <a:ext cx="3387457" cy="384625"/>
          </a:xfrm>
          <a:prstGeom prst="rect">
            <a:avLst/>
          </a:prstGeom>
        </p:spPr>
        <p:txBody>
          <a:bodyPr anchor="t" rtlCol="false" tIns="0" lIns="0" bIns="0" rIns="0">
            <a:spAutoFit/>
          </a:bodyPr>
          <a:lstStyle/>
          <a:p>
            <a:pPr algn="ctr">
              <a:lnSpc>
                <a:spcPts val="3208"/>
              </a:lnSpc>
            </a:pPr>
            <a:r>
              <a:rPr lang="en-US" sz="2197">
                <a:solidFill>
                  <a:srgbClr val="121212"/>
                </a:solidFill>
                <a:latin typeface="Canva Sans"/>
              </a:rPr>
              <a:t>20BEIT30025</a:t>
            </a:r>
          </a:p>
        </p:txBody>
      </p:sp>
      <p:sp>
        <p:nvSpPr>
          <p:cNvPr name="TextBox 23" id="23"/>
          <p:cNvSpPr txBox="true"/>
          <p:nvPr/>
        </p:nvSpPr>
        <p:spPr>
          <a:xfrm rot="0">
            <a:off x="5736722" y="8679710"/>
            <a:ext cx="6987421" cy="578590"/>
          </a:xfrm>
          <a:prstGeom prst="rect">
            <a:avLst/>
          </a:prstGeom>
        </p:spPr>
        <p:txBody>
          <a:bodyPr anchor="t" rtlCol="false" tIns="0" lIns="0" bIns="0" rIns="0">
            <a:spAutoFit/>
          </a:bodyPr>
          <a:lstStyle/>
          <a:p>
            <a:pPr algn="ctr">
              <a:lnSpc>
                <a:spcPts val="4859"/>
              </a:lnSpc>
            </a:pPr>
            <a:r>
              <a:rPr lang="en-US" sz="3470">
                <a:solidFill>
                  <a:srgbClr val="048AFF"/>
                </a:solidFill>
                <a:latin typeface="Canva Sans"/>
              </a:rPr>
              <a:t>Guided By </a:t>
            </a:r>
            <a:r>
              <a:rPr lang="en-US" sz="3470">
                <a:solidFill>
                  <a:srgbClr val="FFFFFF"/>
                </a:solidFill>
                <a:latin typeface="Canva Sans"/>
              </a:rPr>
              <a:t>: </a:t>
            </a:r>
            <a:r>
              <a:rPr lang="en-US" sz="3470">
                <a:solidFill>
                  <a:srgbClr val="B100E8"/>
                </a:solidFill>
                <a:latin typeface="Canva Sans"/>
              </a:rPr>
              <a:t>Prof. Yogesh Vaghela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2223819">
            <a:off x="-4572963" y="4006074"/>
            <a:ext cx="9665112" cy="8771089"/>
          </a:xfrm>
          <a:custGeom>
            <a:avLst/>
            <a:gdLst/>
            <a:ahLst/>
            <a:cxnLst/>
            <a:rect r="r" b="b" t="t" l="l"/>
            <a:pathLst>
              <a:path h="8771089" w="9665112">
                <a:moveTo>
                  <a:pt x="0" y="0"/>
                </a:moveTo>
                <a:lnTo>
                  <a:pt x="9665112" y="0"/>
                </a:lnTo>
                <a:lnTo>
                  <a:pt x="9665112" y="8771089"/>
                </a:lnTo>
                <a:lnTo>
                  <a:pt x="0" y="8771089"/>
                </a:lnTo>
                <a:lnTo>
                  <a:pt x="0" y="0"/>
                </a:lnTo>
                <a:close/>
              </a:path>
            </a:pathLst>
          </a:custGeom>
          <a:blipFill>
            <a:blip r:embed="rId2"/>
            <a:stretch>
              <a:fillRect l="0" t="0" r="0" b="0"/>
            </a:stretch>
          </a:blipFill>
        </p:spPr>
      </p:sp>
      <p:grpSp>
        <p:nvGrpSpPr>
          <p:cNvPr name="Group 3" id="3"/>
          <p:cNvGrpSpPr/>
          <p:nvPr/>
        </p:nvGrpSpPr>
        <p:grpSpPr>
          <a:xfrm rot="0">
            <a:off x="5971740" y="2061858"/>
            <a:ext cx="6344521" cy="6329760"/>
            <a:chOff x="0" y="0"/>
            <a:chExt cx="1670985" cy="1667097"/>
          </a:xfrm>
        </p:grpSpPr>
        <p:sp>
          <p:nvSpPr>
            <p:cNvPr name="Freeform 4" id="4"/>
            <p:cNvSpPr/>
            <p:nvPr/>
          </p:nvSpPr>
          <p:spPr>
            <a:xfrm flipH="false" flipV="false" rot="0">
              <a:off x="0" y="0"/>
              <a:ext cx="1670985" cy="1667097"/>
            </a:xfrm>
            <a:custGeom>
              <a:avLst/>
              <a:gdLst/>
              <a:ahLst/>
              <a:cxnLst/>
              <a:rect r="r" b="b" t="t" l="l"/>
              <a:pathLst>
                <a:path h="1667097" w="1670985">
                  <a:moveTo>
                    <a:pt x="0" y="0"/>
                  </a:moveTo>
                  <a:lnTo>
                    <a:pt x="1670985" y="0"/>
                  </a:lnTo>
                  <a:lnTo>
                    <a:pt x="1670985" y="1667097"/>
                  </a:lnTo>
                  <a:lnTo>
                    <a:pt x="0" y="1667097"/>
                  </a:lnTo>
                  <a:close/>
                </a:path>
              </a:pathLst>
            </a:custGeom>
            <a:solidFill>
              <a:srgbClr val="000000">
                <a:alpha val="0"/>
              </a:srgbClr>
            </a:solidFill>
            <a:ln w="38100" cap="sq">
              <a:solidFill>
                <a:srgbClr val="048AFF"/>
              </a:solidFill>
              <a:prstDash val="solid"/>
              <a:miter/>
            </a:ln>
          </p:spPr>
        </p:sp>
        <p:sp>
          <p:nvSpPr>
            <p:cNvPr name="TextBox 5" id="5"/>
            <p:cNvSpPr txBox="true"/>
            <p:nvPr/>
          </p:nvSpPr>
          <p:spPr>
            <a:xfrm>
              <a:off x="0" y="-9525"/>
              <a:ext cx="1670985" cy="1676622"/>
            </a:xfrm>
            <a:prstGeom prst="rect">
              <a:avLst/>
            </a:prstGeom>
          </p:spPr>
          <p:txBody>
            <a:bodyPr anchor="ctr" rtlCol="false" tIns="50800" lIns="50800" bIns="50800" rIns="50800"/>
            <a:lstStyle/>
            <a:p>
              <a:pPr algn="ctr">
                <a:lnSpc>
                  <a:spcPts val="3131"/>
                </a:lnSpc>
              </a:pPr>
            </a:p>
          </p:txBody>
        </p:sp>
      </p:grpSp>
      <p:sp>
        <p:nvSpPr>
          <p:cNvPr name="Freeform 6" id="6"/>
          <p:cNvSpPr/>
          <p:nvPr/>
        </p:nvSpPr>
        <p:spPr>
          <a:xfrm flipH="false" flipV="false" rot="0">
            <a:off x="15132358" y="7708556"/>
            <a:ext cx="1769644" cy="1711728"/>
          </a:xfrm>
          <a:custGeom>
            <a:avLst/>
            <a:gdLst/>
            <a:ahLst/>
            <a:cxnLst/>
            <a:rect r="r" b="b" t="t" l="l"/>
            <a:pathLst>
              <a:path h="1711728" w="1769644">
                <a:moveTo>
                  <a:pt x="0" y="0"/>
                </a:moveTo>
                <a:lnTo>
                  <a:pt x="1769644" y="0"/>
                </a:lnTo>
                <a:lnTo>
                  <a:pt x="1769644" y="1711729"/>
                </a:lnTo>
                <a:lnTo>
                  <a:pt x="0" y="171172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5971740" y="3323633"/>
            <a:ext cx="4835006" cy="4692299"/>
          </a:xfrm>
          <a:prstGeom prst="rect">
            <a:avLst/>
          </a:prstGeom>
        </p:spPr>
        <p:txBody>
          <a:bodyPr anchor="t" rtlCol="false" tIns="0" lIns="0" bIns="0" rIns="0">
            <a:spAutoFit/>
          </a:bodyPr>
          <a:lstStyle/>
          <a:p>
            <a:pPr marL="646359" indent="-323180" lvl="1">
              <a:lnSpc>
                <a:spcPts val="4670"/>
              </a:lnSpc>
              <a:buFont typeface="Arial"/>
              <a:buChar char="•"/>
            </a:pPr>
            <a:r>
              <a:rPr lang="en-US" sz="2993">
                <a:solidFill>
                  <a:srgbClr val="121212"/>
                </a:solidFill>
                <a:latin typeface="DM Sans"/>
              </a:rPr>
              <a:t>Abstract</a:t>
            </a:r>
          </a:p>
          <a:p>
            <a:pPr marL="646359" indent="-323180" lvl="1">
              <a:lnSpc>
                <a:spcPts val="4670"/>
              </a:lnSpc>
              <a:buFont typeface="Arial"/>
              <a:buChar char="•"/>
            </a:pPr>
            <a:r>
              <a:rPr lang="en-US" sz="2993">
                <a:solidFill>
                  <a:srgbClr val="121212"/>
                </a:solidFill>
                <a:latin typeface="DM Sans"/>
              </a:rPr>
              <a:t>Introduction</a:t>
            </a:r>
          </a:p>
          <a:p>
            <a:pPr marL="646359" indent="-323180" lvl="1">
              <a:lnSpc>
                <a:spcPts val="4670"/>
              </a:lnSpc>
              <a:buFont typeface="Arial"/>
              <a:buChar char="•"/>
            </a:pPr>
            <a:r>
              <a:rPr lang="en-US" sz="2993">
                <a:solidFill>
                  <a:srgbClr val="121212"/>
                </a:solidFill>
                <a:latin typeface="DM Sans"/>
              </a:rPr>
              <a:t>Scope</a:t>
            </a:r>
          </a:p>
          <a:p>
            <a:pPr marL="646359" indent="-323180" lvl="1">
              <a:lnSpc>
                <a:spcPts val="4670"/>
              </a:lnSpc>
              <a:buFont typeface="Arial"/>
              <a:buChar char="•"/>
            </a:pPr>
            <a:r>
              <a:rPr lang="en-US" sz="2993">
                <a:solidFill>
                  <a:srgbClr val="121212"/>
                </a:solidFill>
                <a:latin typeface="DM Sans"/>
              </a:rPr>
              <a:t>Tools &amp; Technology</a:t>
            </a:r>
          </a:p>
          <a:p>
            <a:pPr marL="646359" indent="-323180" lvl="1">
              <a:lnSpc>
                <a:spcPts val="4670"/>
              </a:lnSpc>
              <a:buFont typeface="Arial"/>
              <a:buChar char="•"/>
            </a:pPr>
            <a:r>
              <a:rPr lang="en-US" sz="2993">
                <a:solidFill>
                  <a:srgbClr val="121212"/>
                </a:solidFill>
                <a:latin typeface="DM Sans"/>
              </a:rPr>
              <a:t>Advantages</a:t>
            </a:r>
          </a:p>
          <a:p>
            <a:pPr marL="646359" indent="-323180" lvl="1">
              <a:lnSpc>
                <a:spcPts val="4670"/>
              </a:lnSpc>
              <a:buFont typeface="Arial"/>
              <a:buChar char="•"/>
            </a:pPr>
            <a:r>
              <a:rPr lang="en-US" sz="2993">
                <a:solidFill>
                  <a:srgbClr val="121212"/>
                </a:solidFill>
                <a:latin typeface="DM Sans"/>
              </a:rPr>
              <a:t>Implementation</a:t>
            </a:r>
          </a:p>
          <a:p>
            <a:pPr marL="646359" indent="-323180" lvl="1">
              <a:lnSpc>
                <a:spcPts val="4670"/>
              </a:lnSpc>
              <a:buFont typeface="Arial"/>
              <a:buChar char="•"/>
            </a:pPr>
            <a:r>
              <a:rPr lang="en-US" sz="2993">
                <a:solidFill>
                  <a:srgbClr val="121212"/>
                </a:solidFill>
                <a:latin typeface="DM Sans"/>
              </a:rPr>
              <a:t>Future Scope</a:t>
            </a:r>
          </a:p>
          <a:p>
            <a:pPr algn="l" marL="646359" indent="-323180" lvl="1">
              <a:lnSpc>
                <a:spcPts val="4670"/>
              </a:lnSpc>
              <a:buFont typeface="Arial"/>
              <a:buChar char="•"/>
            </a:pPr>
            <a:r>
              <a:rPr lang="en-US" sz="2993">
                <a:solidFill>
                  <a:srgbClr val="121212"/>
                </a:solidFill>
                <a:latin typeface="DM Sans"/>
              </a:rPr>
              <a:t>Conclusion</a:t>
            </a:r>
          </a:p>
        </p:txBody>
      </p:sp>
      <p:sp>
        <p:nvSpPr>
          <p:cNvPr name="TextBox 8" id="8"/>
          <p:cNvSpPr txBox="true"/>
          <p:nvPr/>
        </p:nvSpPr>
        <p:spPr>
          <a:xfrm rot="0">
            <a:off x="6728644" y="2217363"/>
            <a:ext cx="4830711" cy="765635"/>
          </a:xfrm>
          <a:prstGeom prst="rect">
            <a:avLst/>
          </a:prstGeom>
        </p:spPr>
        <p:txBody>
          <a:bodyPr anchor="t" rtlCol="false" tIns="0" lIns="0" bIns="0" rIns="0">
            <a:spAutoFit/>
          </a:bodyPr>
          <a:lstStyle/>
          <a:p>
            <a:pPr algn="ctr">
              <a:lnSpc>
                <a:spcPts val="6374"/>
              </a:lnSpc>
            </a:pPr>
            <a:r>
              <a:rPr lang="en-US" sz="4586" spc="-91">
                <a:solidFill>
                  <a:srgbClr val="B100E8"/>
                </a:solidFill>
                <a:latin typeface="DM Sans Bold"/>
              </a:rPr>
              <a:t>Outlines</a:t>
            </a:r>
          </a:p>
        </p:txBody>
      </p:sp>
      <p:grpSp>
        <p:nvGrpSpPr>
          <p:cNvPr name="Group 9" id="9"/>
          <p:cNvGrpSpPr/>
          <p:nvPr/>
        </p:nvGrpSpPr>
        <p:grpSpPr>
          <a:xfrm rot="0">
            <a:off x="16017180" y="-1431186"/>
            <a:ext cx="3656258" cy="3656258"/>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21212"/>
            </a:solidFill>
          </p:spPr>
        </p:sp>
        <p:sp>
          <p:nvSpPr>
            <p:cNvPr name="TextBox 11" id="11"/>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AutoShape 12" id="12"/>
          <p:cNvSpPr/>
          <p:nvPr/>
        </p:nvSpPr>
        <p:spPr>
          <a:xfrm>
            <a:off x="6085397" y="3209333"/>
            <a:ext cx="6076393" cy="0"/>
          </a:xfrm>
          <a:prstGeom prst="line">
            <a:avLst/>
          </a:prstGeom>
          <a:ln cap="flat" w="38100">
            <a:solidFill>
              <a:srgbClr val="BCC0C5"/>
            </a:solidFill>
            <a:prstDash val="solid"/>
            <a:headEnd type="none" len="sm" w="sm"/>
            <a:tailEnd type="none" len="sm" w="sm"/>
          </a:ln>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9589607" y="0"/>
            <a:ext cx="8698393" cy="10400373"/>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563" t="0" r="-39563" b="0"/>
              </a:stretch>
            </a:blipFill>
          </p:spPr>
        </p:sp>
      </p:grpSp>
      <p:sp>
        <p:nvSpPr>
          <p:cNvPr name="Freeform 5" id="5"/>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2"/>
            <a:stretch>
              <a:fillRect l="0" t="0" r="0" b="0"/>
            </a:stretch>
          </a:blipFill>
        </p:spPr>
      </p:sp>
      <p:sp>
        <p:nvSpPr>
          <p:cNvPr name="Freeform 6" id="6"/>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2"/>
            <a:stretch>
              <a:fillRect l="0" t="0" r="0" b="0"/>
            </a:stretch>
          </a:blipFill>
        </p:spPr>
      </p:sp>
      <p:sp>
        <p:nvSpPr>
          <p:cNvPr name="TextBox 8" id="8"/>
          <p:cNvSpPr txBox="true"/>
          <p:nvPr/>
        </p:nvSpPr>
        <p:spPr>
          <a:xfrm rot="0">
            <a:off x="2334772" y="1181292"/>
            <a:ext cx="5189556" cy="887363"/>
          </a:xfrm>
          <a:prstGeom prst="rect">
            <a:avLst/>
          </a:prstGeom>
        </p:spPr>
        <p:txBody>
          <a:bodyPr anchor="t" rtlCol="false" tIns="0" lIns="0" bIns="0" rIns="0">
            <a:spAutoFit/>
          </a:bodyPr>
          <a:lstStyle/>
          <a:p>
            <a:pPr>
              <a:lnSpc>
                <a:spcPts val="7173"/>
              </a:lnSpc>
            </a:pPr>
            <a:r>
              <a:rPr lang="en-US" sz="5160">
                <a:solidFill>
                  <a:srgbClr val="048AFF"/>
                </a:solidFill>
                <a:latin typeface="Now Bold"/>
              </a:rPr>
              <a:t>Abstract</a:t>
            </a:r>
          </a:p>
        </p:txBody>
      </p:sp>
      <p:sp>
        <p:nvSpPr>
          <p:cNvPr name="TextBox 9" id="9"/>
          <p:cNvSpPr txBox="true"/>
          <p:nvPr/>
        </p:nvSpPr>
        <p:spPr>
          <a:xfrm rot="0">
            <a:off x="2334772" y="2371544"/>
            <a:ext cx="7549775" cy="5562034"/>
          </a:xfrm>
          <a:prstGeom prst="rect">
            <a:avLst/>
          </a:prstGeom>
        </p:spPr>
        <p:txBody>
          <a:bodyPr anchor="t" rtlCol="false" tIns="0" lIns="0" bIns="0" rIns="0">
            <a:spAutoFit/>
          </a:bodyPr>
          <a:lstStyle/>
          <a:p>
            <a:pPr algn="just">
              <a:lnSpc>
                <a:spcPts val="4240"/>
              </a:lnSpc>
            </a:pPr>
            <a:r>
              <a:rPr lang="en-US" sz="2845">
                <a:solidFill>
                  <a:srgbClr val="121212"/>
                </a:solidFill>
                <a:latin typeface="DM Sans"/>
              </a:rPr>
              <a:t>In the world of the digital commerce as well as OTT platforms there is a need of the recommendation as well as system have to decide which products are needed to the customers based on the sentiments associated with the products. </a:t>
            </a:r>
          </a:p>
          <a:p>
            <a:pPr algn="just">
              <a:lnSpc>
                <a:spcPts val="2077"/>
              </a:lnSpc>
            </a:pPr>
          </a:p>
          <a:p>
            <a:pPr algn="just">
              <a:lnSpc>
                <a:spcPts val="4240"/>
              </a:lnSpc>
            </a:pPr>
            <a:r>
              <a:rPr lang="en-US" sz="2845">
                <a:solidFill>
                  <a:srgbClr val="121212"/>
                </a:solidFill>
                <a:latin typeface="DM Sans"/>
              </a:rPr>
              <a:t>The project is intended to develop a recommender system for such system and also able to identify the sentiments associated with the products.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2"/>
            <a:stretch>
              <a:fillRect l="0" t="0" r="0" b="0"/>
            </a:stretch>
          </a:blipFill>
        </p:spPr>
      </p:sp>
      <p:grpSp>
        <p:nvGrpSpPr>
          <p:cNvPr name="Group 3" id="3"/>
          <p:cNvGrpSpPr>
            <a:grpSpLocks noChangeAspect="true"/>
          </p:cNvGrpSpPr>
          <p:nvPr/>
        </p:nvGrpSpPr>
        <p:grpSpPr>
          <a:xfrm rot="0">
            <a:off x="9589607" y="0"/>
            <a:ext cx="8698393" cy="10400373"/>
            <a:chOff x="0" y="0"/>
            <a:chExt cx="8603361" cy="10286746"/>
          </a:xfrm>
        </p:grpSpPr>
        <p:sp>
          <p:nvSpPr>
            <p:cNvPr name="Freeform 4" id="4"/>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3"/>
              <a:stretch>
                <a:fillRect l="-39563" t="0" r="-39563" b="0"/>
              </a:stretch>
            </a:blipFill>
          </p:spPr>
        </p:sp>
      </p:grpSp>
      <p:sp>
        <p:nvSpPr>
          <p:cNvPr name="Freeform 5" id="5"/>
          <p:cNvSpPr/>
          <p:nvPr/>
        </p:nvSpPr>
        <p:spPr>
          <a:xfrm flipH="false" flipV="false" rot="0">
            <a:off x="7584476" y="8616204"/>
            <a:ext cx="4010261" cy="4005248"/>
          </a:xfrm>
          <a:custGeom>
            <a:avLst/>
            <a:gdLst/>
            <a:ahLst/>
            <a:cxnLst/>
            <a:rect r="r" b="b" t="t" l="l"/>
            <a:pathLst>
              <a:path h="4005248" w="4010261">
                <a:moveTo>
                  <a:pt x="0" y="0"/>
                </a:moveTo>
                <a:lnTo>
                  <a:pt x="4010261" y="0"/>
                </a:lnTo>
                <a:lnTo>
                  <a:pt x="4010261" y="4005248"/>
                </a:lnTo>
                <a:lnTo>
                  <a:pt x="0" y="4005248"/>
                </a:lnTo>
                <a:lnTo>
                  <a:pt x="0" y="0"/>
                </a:lnTo>
                <a:close/>
              </a:path>
            </a:pathLst>
          </a:custGeom>
          <a:blipFill>
            <a:blip r:embed="rId2"/>
            <a:stretch>
              <a:fillRect l="0" t="0" r="0" b="0"/>
            </a:stretch>
          </a:blipFill>
        </p:spPr>
      </p:sp>
      <p:sp>
        <p:nvSpPr>
          <p:cNvPr name="Freeform 6" id="6"/>
          <p:cNvSpPr/>
          <p:nvPr/>
        </p:nvSpPr>
        <p:spPr>
          <a:xfrm flipH="false" flipV="false" rot="0">
            <a:off x="-855821" y="76965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2"/>
            <a:stretch>
              <a:fillRect l="0" t="0" r="0" b="0"/>
            </a:stretch>
          </a:blipFill>
        </p:spPr>
      </p:sp>
      <p:sp>
        <p:nvSpPr>
          <p:cNvPr name="TextBox 8" id="8"/>
          <p:cNvSpPr txBox="true"/>
          <p:nvPr/>
        </p:nvSpPr>
        <p:spPr>
          <a:xfrm rot="0">
            <a:off x="2394920" y="1181292"/>
            <a:ext cx="5189556" cy="887363"/>
          </a:xfrm>
          <a:prstGeom prst="rect">
            <a:avLst/>
          </a:prstGeom>
        </p:spPr>
        <p:txBody>
          <a:bodyPr anchor="t" rtlCol="false" tIns="0" lIns="0" bIns="0" rIns="0">
            <a:spAutoFit/>
          </a:bodyPr>
          <a:lstStyle/>
          <a:p>
            <a:pPr>
              <a:lnSpc>
                <a:spcPts val="7173"/>
              </a:lnSpc>
            </a:pPr>
            <a:r>
              <a:rPr lang="en-US" sz="5160">
                <a:solidFill>
                  <a:srgbClr val="048AFF"/>
                </a:solidFill>
                <a:latin typeface="Now Bold"/>
              </a:rPr>
              <a:t>Introduction</a:t>
            </a:r>
          </a:p>
        </p:txBody>
      </p:sp>
      <p:sp>
        <p:nvSpPr>
          <p:cNvPr name="TextBox 9" id="9"/>
          <p:cNvSpPr txBox="true"/>
          <p:nvPr/>
        </p:nvSpPr>
        <p:spPr>
          <a:xfrm rot="0">
            <a:off x="1866561" y="2375411"/>
            <a:ext cx="7917539" cy="5734489"/>
          </a:xfrm>
          <a:prstGeom prst="rect">
            <a:avLst/>
          </a:prstGeom>
        </p:spPr>
        <p:txBody>
          <a:bodyPr anchor="t" rtlCol="false" tIns="0" lIns="0" bIns="0" rIns="0">
            <a:spAutoFit/>
          </a:bodyPr>
          <a:lstStyle/>
          <a:p>
            <a:pPr algn="just" marL="604519" indent="-302260" lvl="1">
              <a:lnSpc>
                <a:spcPts val="4171"/>
              </a:lnSpc>
              <a:buFont typeface="Arial"/>
              <a:buChar char="•"/>
            </a:pPr>
            <a:r>
              <a:rPr lang="en-US" sz="2799">
                <a:solidFill>
                  <a:srgbClr val="121212"/>
                </a:solidFill>
                <a:latin typeface="DM Sans"/>
              </a:rPr>
              <a:t>A recommendation system using sentiment analysis harnesses the power of natural language processing and machine learning algorithms to understand users' sentiments and emotions associated with various items or content. </a:t>
            </a:r>
          </a:p>
          <a:p>
            <a:pPr algn="just" marL="604519" indent="-302260" lvl="1">
              <a:lnSpc>
                <a:spcPts val="4171"/>
              </a:lnSpc>
              <a:buFont typeface="Arial"/>
              <a:buChar char="•"/>
            </a:pPr>
            <a:r>
              <a:rPr lang="en-US" sz="2799">
                <a:solidFill>
                  <a:srgbClr val="121212"/>
                </a:solidFill>
                <a:latin typeface="DM Sans"/>
              </a:rPr>
              <a:t>By recognizing positive, negative, or neutral sentiments, the system gains a deeper understanding of users' preferences, making the recommendations more relevant and engaging.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4370874"/>
            <a:ext cx="18288000" cy="6124395"/>
            <a:chOff x="0" y="0"/>
            <a:chExt cx="4816593" cy="1613009"/>
          </a:xfrm>
        </p:grpSpPr>
        <p:sp>
          <p:nvSpPr>
            <p:cNvPr name="Freeform 3" id="3"/>
            <p:cNvSpPr/>
            <p:nvPr/>
          </p:nvSpPr>
          <p:spPr>
            <a:xfrm flipH="false" flipV="false" rot="0">
              <a:off x="0" y="0"/>
              <a:ext cx="4816592" cy="1613009"/>
            </a:xfrm>
            <a:custGeom>
              <a:avLst/>
              <a:gdLst/>
              <a:ahLst/>
              <a:cxnLst/>
              <a:rect r="r" b="b" t="t" l="l"/>
              <a:pathLst>
                <a:path h="1613009" w="4816592">
                  <a:moveTo>
                    <a:pt x="0" y="0"/>
                  </a:moveTo>
                  <a:lnTo>
                    <a:pt x="4816592" y="0"/>
                  </a:lnTo>
                  <a:lnTo>
                    <a:pt x="4816592" y="1613009"/>
                  </a:lnTo>
                  <a:lnTo>
                    <a:pt x="0" y="1613009"/>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4" id="4"/>
            <p:cNvSpPr txBox="true"/>
            <p:nvPr/>
          </p:nvSpPr>
          <p:spPr>
            <a:xfrm>
              <a:off x="0" y="-9525"/>
              <a:ext cx="4816593" cy="1622534"/>
            </a:xfrm>
            <a:prstGeom prst="rect">
              <a:avLst/>
            </a:prstGeom>
          </p:spPr>
          <p:txBody>
            <a:bodyPr anchor="ctr" rtlCol="false" tIns="50800" lIns="50800" bIns="50800" rIns="50800"/>
            <a:lstStyle/>
            <a:p>
              <a:pPr algn="ctr">
                <a:lnSpc>
                  <a:spcPts val="3131"/>
                </a:lnSpc>
              </a:pPr>
            </a:p>
          </p:txBody>
        </p:sp>
      </p:grpSp>
      <p:grpSp>
        <p:nvGrpSpPr>
          <p:cNvPr name="Group 5" id="5"/>
          <p:cNvGrpSpPr>
            <a:grpSpLocks noChangeAspect="true"/>
          </p:cNvGrpSpPr>
          <p:nvPr/>
        </p:nvGrpSpPr>
        <p:grpSpPr>
          <a:xfrm rot="0">
            <a:off x="805927" y="2790245"/>
            <a:ext cx="3107146" cy="3107146"/>
            <a:chOff x="0" y="0"/>
            <a:chExt cx="6350000" cy="6350000"/>
          </a:xfrm>
        </p:grpSpPr>
        <p:sp>
          <p:nvSpPr>
            <p:cNvPr name="Freeform 6" id="6"/>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2"/>
              <a:stretch>
                <a:fillRect l="-25031" t="0" r="-25031" b="0"/>
              </a:stretch>
            </a:blipFill>
          </p:spPr>
        </p:sp>
        <p:sp>
          <p:nvSpPr>
            <p:cNvPr name="Freeform 7" id="7"/>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AutoShape 8" id="8"/>
          <p:cNvSpPr/>
          <p:nvPr/>
        </p:nvSpPr>
        <p:spPr>
          <a:xfrm>
            <a:off x="4822223" y="4716847"/>
            <a:ext cx="0" cy="3893203"/>
          </a:xfrm>
          <a:prstGeom prst="line">
            <a:avLst/>
          </a:prstGeom>
          <a:ln cap="rnd" w="76200">
            <a:solidFill>
              <a:srgbClr val="04001E"/>
            </a:solidFill>
            <a:prstDash val="solid"/>
            <a:headEnd type="none" len="sm" w="sm"/>
            <a:tailEnd type="none" len="sm" w="sm"/>
          </a:ln>
        </p:spPr>
      </p:sp>
      <p:grpSp>
        <p:nvGrpSpPr>
          <p:cNvPr name="Group 9" id="9"/>
          <p:cNvGrpSpPr>
            <a:grpSpLocks noChangeAspect="true"/>
          </p:cNvGrpSpPr>
          <p:nvPr/>
        </p:nvGrpSpPr>
        <p:grpSpPr>
          <a:xfrm rot="0">
            <a:off x="5296971" y="2790245"/>
            <a:ext cx="3107146" cy="3107146"/>
            <a:chOff x="0" y="0"/>
            <a:chExt cx="6350000" cy="6350000"/>
          </a:xfrm>
        </p:grpSpPr>
        <p:sp>
          <p:nvSpPr>
            <p:cNvPr name="Freeform 10" id="10"/>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l="0" t="-12512" r="0" b="-12512"/>
              </a:stretch>
            </a:blipFill>
          </p:spPr>
        </p:sp>
        <p:sp>
          <p:nvSpPr>
            <p:cNvPr name="Freeform 11" id="11"/>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AutoShape 12" id="12"/>
          <p:cNvSpPr/>
          <p:nvPr/>
        </p:nvSpPr>
        <p:spPr>
          <a:xfrm>
            <a:off x="9220333" y="4716847"/>
            <a:ext cx="0" cy="3893203"/>
          </a:xfrm>
          <a:prstGeom prst="line">
            <a:avLst/>
          </a:prstGeom>
          <a:ln cap="rnd" w="76200">
            <a:solidFill>
              <a:srgbClr val="04001E"/>
            </a:solidFill>
            <a:prstDash val="solid"/>
            <a:headEnd type="none" len="sm" w="sm"/>
            <a:tailEnd type="none" len="sm" w="sm"/>
          </a:ln>
        </p:spPr>
      </p:sp>
      <p:grpSp>
        <p:nvGrpSpPr>
          <p:cNvPr name="Group 13" id="13"/>
          <p:cNvGrpSpPr>
            <a:grpSpLocks noChangeAspect="true"/>
          </p:cNvGrpSpPr>
          <p:nvPr/>
        </p:nvGrpSpPr>
        <p:grpSpPr>
          <a:xfrm rot="0">
            <a:off x="9833549" y="2790245"/>
            <a:ext cx="3107146" cy="3107146"/>
            <a:chOff x="0" y="0"/>
            <a:chExt cx="6350000" cy="6350000"/>
          </a:xfrm>
        </p:grpSpPr>
        <p:sp>
          <p:nvSpPr>
            <p:cNvPr name="Freeform 14" id="14"/>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25031" t="0" r="-25031" b="0"/>
              </a:stretch>
            </a:blipFill>
          </p:spPr>
        </p:sp>
        <p:sp>
          <p:nvSpPr>
            <p:cNvPr name="Freeform 15" id="15"/>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AutoShape 16" id="16"/>
          <p:cNvSpPr/>
          <p:nvPr/>
        </p:nvSpPr>
        <p:spPr>
          <a:xfrm>
            <a:off x="13464425" y="4716847"/>
            <a:ext cx="0" cy="3893203"/>
          </a:xfrm>
          <a:prstGeom prst="line">
            <a:avLst/>
          </a:prstGeom>
          <a:ln cap="rnd" w="76200">
            <a:solidFill>
              <a:srgbClr val="04001E"/>
            </a:solidFill>
            <a:prstDash val="solid"/>
            <a:headEnd type="none" len="sm" w="sm"/>
            <a:tailEnd type="none" len="sm" w="sm"/>
          </a:ln>
        </p:spPr>
      </p:sp>
      <p:grpSp>
        <p:nvGrpSpPr>
          <p:cNvPr name="Group 17" id="17"/>
          <p:cNvGrpSpPr>
            <a:grpSpLocks noChangeAspect="true"/>
          </p:cNvGrpSpPr>
          <p:nvPr/>
        </p:nvGrpSpPr>
        <p:grpSpPr>
          <a:xfrm rot="0">
            <a:off x="13991483" y="2790245"/>
            <a:ext cx="3107146" cy="3107146"/>
            <a:chOff x="0" y="0"/>
            <a:chExt cx="6350000" cy="6350000"/>
          </a:xfrm>
        </p:grpSpPr>
        <p:sp>
          <p:nvSpPr>
            <p:cNvPr name="Freeform 18" id="18"/>
            <p:cNvSpPr/>
            <p:nvPr/>
          </p:nvSpPr>
          <p:spPr>
            <a:xfrm flipH="false" flipV="false" rot="0">
              <a:off x="88900" y="88900"/>
              <a:ext cx="6172200" cy="6172200"/>
            </a:xfrm>
            <a:custGeom>
              <a:avLst/>
              <a:gdLst/>
              <a:ahLst/>
              <a:cxnLst/>
              <a:rect r="r" b="b" t="t" l="l"/>
              <a:pathLst>
                <a:path h="6172200" w="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l="-31782" t="0" r="-31782" b="0"/>
              </a:stretch>
            </a:blipFill>
          </p:spPr>
        </p:sp>
        <p:sp>
          <p:nvSpPr>
            <p:cNvPr name="Freeform 19" id="19"/>
            <p:cNvSpPr/>
            <p:nvPr/>
          </p:nvSpPr>
          <p:spPr>
            <a:xfrm flipH="false" flipV="false" rot="0">
              <a:off x="0" y="0"/>
              <a:ext cx="6350000" cy="6350000"/>
            </a:xfrm>
            <a:custGeom>
              <a:avLst/>
              <a:gdLst/>
              <a:ahLst/>
              <a:cxnLst/>
              <a:rect r="r" b="b" t="t" l="l"/>
              <a:pathLst>
                <a:path h="6350000" w="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grpSp>
      <p:sp>
        <p:nvSpPr>
          <p:cNvPr name="TextBox 20" id="20"/>
          <p:cNvSpPr txBox="true"/>
          <p:nvPr/>
        </p:nvSpPr>
        <p:spPr>
          <a:xfrm rot="0">
            <a:off x="3689367" y="474003"/>
            <a:ext cx="10909265" cy="994483"/>
          </a:xfrm>
          <a:prstGeom prst="rect">
            <a:avLst/>
          </a:prstGeom>
        </p:spPr>
        <p:txBody>
          <a:bodyPr anchor="t" rtlCol="false" tIns="0" lIns="0" bIns="0" rIns="0">
            <a:spAutoFit/>
          </a:bodyPr>
          <a:lstStyle/>
          <a:p>
            <a:pPr algn="ctr" marL="0" indent="0" lvl="0">
              <a:lnSpc>
                <a:spcPts val="8000"/>
              </a:lnSpc>
              <a:spcBef>
                <a:spcPct val="0"/>
              </a:spcBef>
            </a:pPr>
            <a:r>
              <a:rPr lang="en-US" sz="5755">
                <a:solidFill>
                  <a:srgbClr val="048AFF"/>
                </a:solidFill>
                <a:latin typeface="Now Bold"/>
              </a:rPr>
              <a:t>Applications</a:t>
            </a:r>
          </a:p>
        </p:txBody>
      </p:sp>
      <p:sp>
        <p:nvSpPr>
          <p:cNvPr name="TextBox 21" id="21"/>
          <p:cNvSpPr txBox="true"/>
          <p:nvPr/>
        </p:nvSpPr>
        <p:spPr>
          <a:xfrm rot="0">
            <a:off x="1220841" y="2218122"/>
            <a:ext cx="2277319" cy="424828"/>
          </a:xfrm>
          <a:prstGeom prst="rect">
            <a:avLst/>
          </a:prstGeom>
        </p:spPr>
        <p:txBody>
          <a:bodyPr anchor="t" rtlCol="false" tIns="0" lIns="0" bIns="0" rIns="0">
            <a:spAutoFit/>
          </a:bodyPr>
          <a:lstStyle/>
          <a:p>
            <a:pPr algn="ctr">
              <a:lnSpc>
                <a:spcPts val="3401"/>
              </a:lnSpc>
            </a:pPr>
            <a:r>
              <a:rPr lang="en-US" sz="2446">
                <a:solidFill>
                  <a:srgbClr val="B100E8"/>
                </a:solidFill>
                <a:latin typeface="Now Bold"/>
              </a:rPr>
              <a:t>E-Commerce</a:t>
            </a:r>
          </a:p>
        </p:txBody>
      </p:sp>
      <p:sp>
        <p:nvSpPr>
          <p:cNvPr name="TextBox 22" id="22"/>
          <p:cNvSpPr txBox="true"/>
          <p:nvPr/>
        </p:nvSpPr>
        <p:spPr>
          <a:xfrm rot="0">
            <a:off x="225417" y="6223236"/>
            <a:ext cx="4369083" cy="2914441"/>
          </a:xfrm>
          <a:prstGeom prst="rect">
            <a:avLst/>
          </a:prstGeom>
        </p:spPr>
        <p:txBody>
          <a:bodyPr anchor="t" rtlCol="false" tIns="0" lIns="0" bIns="0" rIns="0">
            <a:spAutoFit/>
          </a:bodyPr>
          <a:lstStyle/>
          <a:p>
            <a:pPr algn="ctr">
              <a:lnSpc>
                <a:spcPts val="3358"/>
              </a:lnSpc>
            </a:pPr>
            <a:r>
              <a:rPr lang="en-US" sz="2300">
                <a:solidFill>
                  <a:srgbClr val="FFFFFF"/>
                </a:solidFill>
                <a:latin typeface="DM Sans"/>
              </a:rPr>
              <a:t>Sentiment analysis analyzes customer feedback, identifies positive/negative sentiments, and enables the recommendation of relevant products based on positive sentiments.</a:t>
            </a:r>
          </a:p>
        </p:txBody>
      </p:sp>
      <p:sp>
        <p:nvSpPr>
          <p:cNvPr name="TextBox 23" id="23"/>
          <p:cNvSpPr txBox="true"/>
          <p:nvPr/>
        </p:nvSpPr>
        <p:spPr>
          <a:xfrm rot="0">
            <a:off x="5050823" y="6213711"/>
            <a:ext cx="3921137" cy="2793764"/>
          </a:xfrm>
          <a:prstGeom prst="rect">
            <a:avLst/>
          </a:prstGeom>
        </p:spPr>
        <p:txBody>
          <a:bodyPr anchor="t" rtlCol="false" tIns="0" lIns="0" bIns="0" rIns="0">
            <a:spAutoFit/>
          </a:bodyPr>
          <a:lstStyle/>
          <a:p>
            <a:pPr algn="ctr">
              <a:lnSpc>
                <a:spcPts val="3211"/>
              </a:lnSpc>
            </a:pPr>
            <a:r>
              <a:rPr lang="en-US" sz="2199">
                <a:solidFill>
                  <a:srgbClr val="FFFFFF"/>
                </a:solidFill>
                <a:latin typeface="DM Sans"/>
              </a:rPr>
              <a:t>By analyzing user sentiments and reactions to movies and TV shows, the recommendation system can offer personalized content suggestions based on users' emotions and interests.</a:t>
            </a:r>
          </a:p>
        </p:txBody>
      </p:sp>
      <p:sp>
        <p:nvSpPr>
          <p:cNvPr name="TextBox 24" id="24"/>
          <p:cNvSpPr txBox="true"/>
          <p:nvPr/>
        </p:nvSpPr>
        <p:spPr>
          <a:xfrm rot="0">
            <a:off x="9467983" y="6213711"/>
            <a:ext cx="3958342" cy="2793764"/>
          </a:xfrm>
          <a:prstGeom prst="rect">
            <a:avLst/>
          </a:prstGeom>
        </p:spPr>
        <p:txBody>
          <a:bodyPr anchor="t" rtlCol="false" tIns="0" lIns="0" bIns="0" rIns="0">
            <a:spAutoFit/>
          </a:bodyPr>
          <a:lstStyle/>
          <a:p>
            <a:pPr algn="ctr">
              <a:lnSpc>
                <a:spcPts val="3211"/>
              </a:lnSpc>
            </a:pPr>
            <a:r>
              <a:rPr lang="en-US" sz="2199">
                <a:solidFill>
                  <a:srgbClr val="FFFFFF"/>
                </a:solidFill>
                <a:latin typeface="DM Sans"/>
              </a:rPr>
              <a:t>By analyzing sentiment from travel reviews and social media posts, the system can recommend destinations, hotels, and activities that align with users' preferences and emotional inclinations.</a:t>
            </a:r>
          </a:p>
        </p:txBody>
      </p:sp>
      <p:sp>
        <p:nvSpPr>
          <p:cNvPr name="TextBox 25" id="25"/>
          <p:cNvSpPr txBox="true"/>
          <p:nvPr/>
        </p:nvSpPr>
        <p:spPr>
          <a:xfrm rot="0">
            <a:off x="13712075" y="6213711"/>
            <a:ext cx="3871620" cy="2393802"/>
          </a:xfrm>
          <a:prstGeom prst="rect">
            <a:avLst/>
          </a:prstGeom>
        </p:spPr>
        <p:txBody>
          <a:bodyPr anchor="t" rtlCol="false" tIns="0" lIns="0" bIns="0" rIns="0">
            <a:spAutoFit/>
          </a:bodyPr>
          <a:lstStyle/>
          <a:p>
            <a:pPr algn="ctr">
              <a:lnSpc>
                <a:spcPts val="3211"/>
              </a:lnSpc>
            </a:pPr>
            <a:r>
              <a:rPr lang="en-US" sz="2199">
                <a:solidFill>
                  <a:srgbClr val="FFFFFF"/>
                </a:solidFill>
                <a:latin typeface="DM Sans"/>
              </a:rPr>
              <a:t>Sentiment analysis of restaurant reviews and food-related content can help in recommending eateries and dishes that match users' tastes and preferences.</a:t>
            </a:r>
          </a:p>
        </p:txBody>
      </p:sp>
      <p:sp>
        <p:nvSpPr>
          <p:cNvPr name="TextBox 26" id="26"/>
          <p:cNvSpPr txBox="true"/>
          <p:nvPr/>
        </p:nvSpPr>
        <p:spPr>
          <a:xfrm rot="0">
            <a:off x="5747508" y="1929171"/>
            <a:ext cx="2277319" cy="861073"/>
          </a:xfrm>
          <a:prstGeom prst="rect">
            <a:avLst/>
          </a:prstGeom>
        </p:spPr>
        <p:txBody>
          <a:bodyPr anchor="t" rtlCol="false" tIns="0" lIns="0" bIns="0" rIns="0">
            <a:spAutoFit/>
          </a:bodyPr>
          <a:lstStyle/>
          <a:p>
            <a:pPr algn="ctr">
              <a:lnSpc>
                <a:spcPts val="3401"/>
              </a:lnSpc>
            </a:pPr>
            <a:r>
              <a:rPr lang="en-US" sz="2446">
                <a:solidFill>
                  <a:srgbClr val="B100E8"/>
                </a:solidFill>
                <a:latin typeface="Now Bold"/>
              </a:rPr>
              <a:t>Streaming Platforms</a:t>
            </a:r>
          </a:p>
        </p:txBody>
      </p:sp>
      <p:sp>
        <p:nvSpPr>
          <p:cNvPr name="TextBox 27" id="27"/>
          <p:cNvSpPr txBox="true"/>
          <p:nvPr/>
        </p:nvSpPr>
        <p:spPr>
          <a:xfrm rot="0">
            <a:off x="9975991" y="1929171"/>
            <a:ext cx="2964704" cy="861073"/>
          </a:xfrm>
          <a:prstGeom prst="rect">
            <a:avLst/>
          </a:prstGeom>
        </p:spPr>
        <p:txBody>
          <a:bodyPr anchor="t" rtlCol="false" tIns="0" lIns="0" bIns="0" rIns="0">
            <a:spAutoFit/>
          </a:bodyPr>
          <a:lstStyle/>
          <a:p>
            <a:pPr algn="ctr">
              <a:lnSpc>
                <a:spcPts val="3401"/>
              </a:lnSpc>
            </a:pPr>
            <a:r>
              <a:rPr lang="en-US" sz="2446">
                <a:solidFill>
                  <a:srgbClr val="B100E8"/>
                </a:solidFill>
                <a:latin typeface="Now Bold"/>
              </a:rPr>
              <a:t>Travel Recommendations</a:t>
            </a:r>
          </a:p>
        </p:txBody>
      </p:sp>
      <p:sp>
        <p:nvSpPr>
          <p:cNvPr name="TextBox 28" id="28"/>
          <p:cNvSpPr txBox="true"/>
          <p:nvPr/>
        </p:nvSpPr>
        <p:spPr>
          <a:xfrm rot="0">
            <a:off x="14261368" y="1850348"/>
            <a:ext cx="2988407" cy="861073"/>
          </a:xfrm>
          <a:prstGeom prst="rect">
            <a:avLst/>
          </a:prstGeom>
        </p:spPr>
        <p:txBody>
          <a:bodyPr anchor="t" rtlCol="false" tIns="0" lIns="0" bIns="0" rIns="0">
            <a:spAutoFit/>
          </a:bodyPr>
          <a:lstStyle/>
          <a:p>
            <a:pPr algn="ctr">
              <a:lnSpc>
                <a:spcPts val="3401"/>
              </a:lnSpc>
            </a:pPr>
            <a:r>
              <a:rPr lang="en-US" sz="2446">
                <a:solidFill>
                  <a:srgbClr val="B100E8"/>
                </a:solidFill>
                <a:latin typeface="Now Bold"/>
              </a:rPr>
              <a:t>Food Recommendations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383670" y="6773930"/>
            <a:ext cx="8403333" cy="8403333"/>
          </a:xfrm>
          <a:custGeom>
            <a:avLst/>
            <a:gdLst/>
            <a:ahLst/>
            <a:cxnLst/>
            <a:rect r="r" b="b" t="t" l="l"/>
            <a:pathLst>
              <a:path h="8403333" w="8403333">
                <a:moveTo>
                  <a:pt x="0" y="0"/>
                </a:moveTo>
                <a:lnTo>
                  <a:pt x="8403333" y="0"/>
                </a:lnTo>
                <a:lnTo>
                  <a:pt x="8403333" y="8403333"/>
                </a:lnTo>
                <a:lnTo>
                  <a:pt x="0" y="840333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5080670" y="2608487"/>
            <a:ext cx="1579553" cy="3315614"/>
            <a:chOff x="0" y="0"/>
            <a:chExt cx="2106070" cy="4420819"/>
          </a:xfrm>
        </p:grpSpPr>
        <p:sp>
          <p:nvSpPr>
            <p:cNvPr name="TextBox 4" id="4"/>
            <p:cNvSpPr txBox="true"/>
            <p:nvPr/>
          </p:nvSpPr>
          <p:spPr>
            <a:xfrm rot="0">
              <a:off x="0" y="3483032"/>
              <a:ext cx="2106070" cy="937787"/>
            </a:xfrm>
            <a:prstGeom prst="rect">
              <a:avLst/>
            </a:prstGeom>
          </p:spPr>
          <p:txBody>
            <a:bodyPr anchor="t" rtlCol="false" tIns="0" lIns="0" bIns="0" rIns="0">
              <a:spAutoFit/>
            </a:bodyPr>
            <a:lstStyle/>
            <a:p>
              <a:pPr algn="ctr">
                <a:lnSpc>
                  <a:spcPts val="5838"/>
                </a:lnSpc>
              </a:pPr>
              <a:r>
                <a:rPr lang="en-US" sz="4200">
                  <a:solidFill>
                    <a:srgbClr val="B100E8"/>
                  </a:solidFill>
                  <a:latin typeface="Now Bold"/>
                </a:rPr>
                <a:t>HTML</a:t>
              </a:r>
            </a:p>
          </p:txBody>
        </p:sp>
        <p:sp>
          <p:nvSpPr>
            <p:cNvPr name="Freeform 5" id="5"/>
            <p:cNvSpPr/>
            <p:nvPr/>
          </p:nvSpPr>
          <p:spPr>
            <a:xfrm flipH="false" flipV="false" rot="0">
              <a:off x="0" y="0"/>
              <a:ext cx="2099716" cy="2961138"/>
            </a:xfrm>
            <a:custGeom>
              <a:avLst/>
              <a:gdLst/>
              <a:ahLst/>
              <a:cxnLst/>
              <a:rect r="r" b="b" t="t" l="l"/>
              <a:pathLst>
                <a:path h="2961138" w="2099716">
                  <a:moveTo>
                    <a:pt x="0" y="0"/>
                  </a:moveTo>
                  <a:lnTo>
                    <a:pt x="2099716" y="0"/>
                  </a:lnTo>
                  <a:lnTo>
                    <a:pt x="2099716" y="2961138"/>
                  </a:lnTo>
                  <a:lnTo>
                    <a:pt x="0" y="2961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6" id="6"/>
          <p:cNvGrpSpPr/>
          <p:nvPr/>
        </p:nvGrpSpPr>
        <p:grpSpPr>
          <a:xfrm rot="0">
            <a:off x="14268773" y="1939736"/>
            <a:ext cx="2048774" cy="3912814"/>
            <a:chOff x="0" y="0"/>
            <a:chExt cx="2731698" cy="5217086"/>
          </a:xfrm>
        </p:grpSpPr>
        <p:sp>
          <p:nvSpPr>
            <p:cNvPr name="TextBox 7" id="7"/>
            <p:cNvSpPr txBox="true"/>
            <p:nvPr/>
          </p:nvSpPr>
          <p:spPr>
            <a:xfrm rot="0">
              <a:off x="672954" y="4279299"/>
              <a:ext cx="1950415" cy="937787"/>
            </a:xfrm>
            <a:prstGeom prst="rect">
              <a:avLst/>
            </a:prstGeom>
          </p:spPr>
          <p:txBody>
            <a:bodyPr anchor="t" rtlCol="false" tIns="0" lIns="0" bIns="0" rIns="0">
              <a:spAutoFit/>
            </a:bodyPr>
            <a:lstStyle/>
            <a:p>
              <a:pPr algn="ctr">
                <a:lnSpc>
                  <a:spcPts val="5838"/>
                </a:lnSpc>
              </a:pPr>
              <a:r>
                <a:rPr lang="en-US" sz="4200">
                  <a:solidFill>
                    <a:srgbClr val="B100E8"/>
                  </a:solidFill>
                  <a:latin typeface="Now Bold"/>
                </a:rPr>
                <a:t>CSS</a:t>
              </a:r>
            </a:p>
          </p:txBody>
        </p:sp>
        <p:sp>
          <p:nvSpPr>
            <p:cNvPr name="Freeform 8" id="8"/>
            <p:cNvSpPr/>
            <p:nvPr/>
          </p:nvSpPr>
          <p:spPr>
            <a:xfrm flipH="false" flipV="false" rot="0">
              <a:off x="0" y="0"/>
              <a:ext cx="2731698" cy="3852395"/>
            </a:xfrm>
            <a:custGeom>
              <a:avLst/>
              <a:gdLst/>
              <a:ahLst/>
              <a:cxnLst/>
              <a:rect r="r" b="b" t="t" l="l"/>
              <a:pathLst>
                <a:path h="3852395" w="2731698">
                  <a:moveTo>
                    <a:pt x="0" y="0"/>
                  </a:moveTo>
                  <a:lnTo>
                    <a:pt x="2731698" y="0"/>
                  </a:lnTo>
                  <a:lnTo>
                    <a:pt x="2731698" y="3852395"/>
                  </a:lnTo>
                  <a:lnTo>
                    <a:pt x="0" y="38523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9" id="9"/>
          <p:cNvSpPr txBox="true"/>
          <p:nvPr/>
        </p:nvSpPr>
        <p:spPr>
          <a:xfrm rot="0">
            <a:off x="8425503" y="9285212"/>
            <a:ext cx="1761969" cy="724771"/>
          </a:xfrm>
          <a:prstGeom prst="rect">
            <a:avLst/>
          </a:prstGeom>
        </p:spPr>
        <p:txBody>
          <a:bodyPr anchor="t" rtlCol="false" tIns="0" lIns="0" bIns="0" rIns="0">
            <a:spAutoFit/>
          </a:bodyPr>
          <a:lstStyle/>
          <a:p>
            <a:pPr algn="ctr">
              <a:lnSpc>
                <a:spcPts val="5838"/>
              </a:lnSpc>
            </a:pPr>
            <a:r>
              <a:rPr lang="en-US" sz="4200">
                <a:solidFill>
                  <a:srgbClr val="B100E8"/>
                </a:solidFill>
                <a:latin typeface="Now Bold"/>
              </a:rPr>
              <a:t>FLASK</a:t>
            </a:r>
          </a:p>
        </p:txBody>
      </p:sp>
      <p:sp>
        <p:nvSpPr>
          <p:cNvPr name="Freeform 10" id="10"/>
          <p:cNvSpPr/>
          <p:nvPr/>
        </p:nvSpPr>
        <p:spPr>
          <a:xfrm flipH="false" flipV="false" rot="0">
            <a:off x="7798403" y="7274236"/>
            <a:ext cx="3016169" cy="1687126"/>
          </a:xfrm>
          <a:custGeom>
            <a:avLst/>
            <a:gdLst/>
            <a:ahLst/>
            <a:cxnLst/>
            <a:rect r="r" b="b" t="t" l="l"/>
            <a:pathLst>
              <a:path h="1687126" w="3016169">
                <a:moveTo>
                  <a:pt x="0" y="0"/>
                </a:moveTo>
                <a:lnTo>
                  <a:pt x="3016169" y="0"/>
                </a:lnTo>
                <a:lnTo>
                  <a:pt x="3016169" y="1687126"/>
                </a:lnTo>
                <a:lnTo>
                  <a:pt x="0" y="1687126"/>
                </a:lnTo>
                <a:lnTo>
                  <a:pt x="0" y="0"/>
                </a:lnTo>
                <a:close/>
              </a:path>
            </a:pathLst>
          </a:custGeom>
          <a:blipFill>
            <a:blip r:embed="rId8"/>
            <a:stretch>
              <a:fillRect l="0" t="0" r="0" b="0"/>
            </a:stretch>
          </a:blipFill>
        </p:spPr>
      </p:sp>
      <p:grpSp>
        <p:nvGrpSpPr>
          <p:cNvPr name="Group 11" id="11"/>
          <p:cNvGrpSpPr/>
          <p:nvPr/>
        </p:nvGrpSpPr>
        <p:grpSpPr>
          <a:xfrm rot="0">
            <a:off x="1866561" y="2608487"/>
            <a:ext cx="2242558" cy="3325139"/>
            <a:chOff x="0" y="0"/>
            <a:chExt cx="2990078" cy="4433519"/>
          </a:xfrm>
        </p:grpSpPr>
        <p:sp>
          <p:nvSpPr>
            <p:cNvPr name="Freeform 12" id="12"/>
            <p:cNvSpPr/>
            <p:nvPr/>
          </p:nvSpPr>
          <p:spPr>
            <a:xfrm flipH="false" flipV="false" rot="0">
              <a:off x="0" y="0"/>
              <a:ext cx="2977378" cy="2961138"/>
            </a:xfrm>
            <a:custGeom>
              <a:avLst/>
              <a:gdLst/>
              <a:ahLst/>
              <a:cxnLst/>
              <a:rect r="r" b="b" t="t" l="l"/>
              <a:pathLst>
                <a:path h="2961138" w="2977378">
                  <a:moveTo>
                    <a:pt x="0" y="0"/>
                  </a:moveTo>
                  <a:lnTo>
                    <a:pt x="2977378" y="0"/>
                  </a:lnTo>
                  <a:lnTo>
                    <a:pt x="2977378" y="2961138"/>
                  </a:lnTo>
                  <a:lnTo>
                    <a:pt x="0" y="29611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12700" y="3495732"/>
              <a:ext cx="2977378" cy="937787"/>
            </a:xfrm>
            <a:prstGeom prst="rect">
              <a:avLst/>
            </a:prstGeom>
          </p:spPr>
          <p:txBody>
            <a:bodyPr anchor="t" rtlCol="false" tIns="0" lIns="0" bIns="0" rIns="0">
              <a:spAutoFit/>
            </a:bodyPr>
            <a:lstStyle/>
            <a:p>
              <a:pPr algn="ctr">
                <a:lnSpc>
                  <a:spcPts val="5838"/>
                </a:lnSpc>
              </a:pPr>
              <a:r>
                <a:rPr lang="en-US" sz="4200">
                  <a:solidFill>
                    <a:srgbClr val="B100E8"/>
                  </a:solidFill>
                  <a:latin typeface="Now Bold"/>
                </a:rPr>
                <a:t>Python</a:t>
              </a:r>
            </a:p>
          </p:txBody>
        </p:sp>
      </p:grpSp>
      <p:sp>
        <p:nvSpPr>
          <p:cNvPr name="Freeform 14" id="14"/>
          <p:cNvSpPr/>
          <p:nvPr/>
        </p:nvSpPr>
        <p:spPr>
          <a:xfrm flipH="false" flipV="false" rot="0">
            <a:off x="15506549" y="8229600"/>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11">
              <a:alphaModFix amt="67000"/>
              <a:extLst>
                <a:ext uri="{96DAC541-7B7A-43D3-8B79-37D633B846F1}">
                  <asvg:svgBlip xmlns:asvg="http://schemas.microsoft.com/office/drawing/2016/SVG/main" r:embed="rId12"/>
                </a:ext>
              </a:extLst>
            </a:blip>
            <a:stretch>
              <a:fillRect l="0" t="0" r="0" b="0"/>
            </a:stretch>
          </a:blipFill>
        </p:spPr>
      </p:sp>
      <p:sp>
        <p:nvSpPr>
          <p:cNvPr name="Freeform 15" id="15"/>
          <p:cNvSpPr/>
          <p:nvPr/>
        </p:nvSpPr>
        <p:spPr>
          <a:xfrm flipH="false" flipV="false" rot="0">
            <a:off x="-689719" y="-1276542"/>
            <a:ext cx="2556280" cy="2553085"/>
          </a:xfrm>
          <a:custGeom>
            <a:avLst/>
            <a:gdLst/>
            <a:ahLst/>
            <a:cxnLst/>
            <a:rect r="r" b="b" t="t" l="l"/>
            <a:pathLst>
              <a:path h="2553085" w="2556280">
                <a:moveTo>
                  <a:pt x="0" y="0"/>
                </a:moveTo>
                <a:lnTo>
                  <a:pt x="2556280" y="0"/>
                </a:lnTo>
                <a:lnTo>
                  <a:pt x="2556280" y="2553084"/>
                </a:lnTo>
                <a:lnTo>
                  <a:pt x="0" y="2553084"/>
                </a:lnTo>
                <a:lnTo>
                  <a:pt x="0" y="0"/>
                </a:lnTo>
                <a:close/>
              </a:path>
            </a:pathLst>
          </a:custGeom>
          <a:blipFill>
            <a:blip r:embed="rId13"/>
            <a:stretch>
              <a:fillRect l="0" t="0" r="0" b="0"/>
            </a:stretch>
          </a:blipFill>
        </p:spPr>
      </p:sp>
      <p:sp>
        <p:nvSpPr>
          <p:cNvPr name="Freeform 16" id="16"/>
          <p:cNvSpPr/>
          <p:nvPr/>
        </p:nvSpPr>
        <p:spPr>
          <a:xfrm flipH="false" flipV="false" rot="0">
            <a:off x="14792965" y="-4982246"/>
            <a:ext cx="8083465" cy="8073361"/>
          </a:xfrm>
          <a:custGeom>
            <a:avLst/>
            <a:gdLst/>
            <a:ahLst/>
            <a:cxnLst/>
            <a:rect r="r" b="b" t="t" l="l"/>
            <a:pathLst>
              <a:path h="8073361" w="8083465">
                <a:moveTo>
                  <a:pt x="0" y="0"/>
                </a:moveTo>
                <a:lnTo>
                  <a:pt x="8083465" y="0"/>
                </a:lnTo>
                <a:lnTo>
                  <a:pt x="8083465" y="8073361"/>
                </a:lnTo>
                <a:lnTo>
                  <a:pt x="0" y="8073361"/>
                </a:lnTo>
                <a:lnTo>
                  <a:pt x="0" y="0"/>
                </a:lnTo>
                <a:close/>
              </a:path>
            </a:pathLst>
          </a:custGeom>
          <a:blipFill>
            <a:blip r:embed="rId13"/>
            <a:stretch>
              <a:fillRect l="0" t="0" r="0" b="0"/>
            </a:stretch>
          </a:blipFill>
        </p:spPr>
      </p:sp>
      <p:grpSp>
        <p:nvGrpSpPr>
          <p:cNvPr name="Group 17" id="17"/>
          <p:cNvGrpSpPr/>
          <p:nvPr/>
        </p:nvGrpSpPr>
        <p:grpSpPr>
          <a:xfrm rot="0">
            <a:off x="7473428" y="2536936"/>
            <a:ext cx="3341144" cy="3965775"/>
            <a:chOff x="0" y="0"/>
            <a:chExt cx="4454859" cy="5287700"/>
          </a:xfrm>
        </p:grpSpPr>
        <p:sp>
          <p:nvSpPr>
            <p:cNvPr name="Freeform 18" id="18"/>
            <p:cNvSpPr/>
            <p:nvPr/>
          </p:nvSpPr>
          <p:spPr>
            <a:xfrm flipH="false" flipV="false" rot="0">
              <a:off x="827602" y="0"/>
              <a:ext cx="2799655" cy="3257291"/>
            </a:xfrm>
            <a:custGeom>
              <a:avLst/>
              <a:gdLst/>
              <a:ahLst/>
              <a:cxnLst/>
              <a:rect r="r" b="b" t="t" l="l"/>
              <a:pathLst>
                <a:path h="3257291" w="2799655">
                  <a:moveTo>
                    <a:pt x="0" y="0"/>
                  </a:moveTo>
                  <a:lnTo>
                    <a:pt x="2799655" y="0"/>
                  </a:lnTo>
                  <a:lnTo>
                    <a:pt x="2799655" y="3257291"/>
                  </a:lnTo>
                  <a:lnTo>
                    <a:pt x="0" y="3257291"/>
                  </a:lnTo>
                  <a:lnTo>
                    <a:pt x="0" y="0"/>
                  </a:lnTo>
                  <a:close/>
                </a:path>
              </a:pathLst>
            </a:custGeom>
            <a:blipFill>
              <a:blip r:embed="rId14"/>
              <a:stretch>
                <a:fillRect l="0" t="0" r="0" b="0"/>
              </a:stretch>
            </a:blipFill>
          </p:spPr>
        </p:sp>
        <p:sp>
          <p:nvSpPr>
            <p:cNvPr name="TextBox 19" id="19"/>
            <p:cNvSpPr txBox="true"/>
            <p:nvPr/>
          </p:nvSpPr>
          <p:spPr>
            <a:xfrm rot="0">
              <a:off x="0" y="3362723"/>
              <a:ext cx="4454859" cy="1924977"/>
            </a:xfrm>
            <a:prstGeom prst="rect">
              <a:avLst/>
            </a:prstGeom>
          </p:spPr>
          <p:txBody>
            <a:bodyPr anchor="t" rtlCol="false" tIns="0" lIns="0" bIns="0" rIns="0">
              <a:spAutoFit/>
            </a:bodyPr>
            <a:lstStyle/>
            <a:p>
              <a:pPr algn="ctr">
                <a:lnSpc>
                  <a:spcPts val="5838"/>
                </a:lnSpc>
              </a:pPr>
              <a:r>
                <a:rPr lang="en-US" sz="4200">
                  <a:solidFill>
                    <a:srgbClr val="B100E8"/>
                  </a:solidFill>
                  <a:latin typeface="Now Bold"/>
                </a:rPr>
                <a:t>Jupyter Notebook </a:t>
              </a:r>
            </a:p>
          </p:txBody>
        </p:sp>
      </p:grpSp>
      <p:sp>
        <p:nvSpPr>
          <p:cNvPr name="TextBox 20" id="20"/>
          <p:cNvSpPr txBox="true"/>
          <p:nvPr/>
        </p:nvSpPr>
        <p:spPr>
          <a:xfrm rot="0">
            <a:off x="4835354" y="933450"/>
            <a:ext cx="8617293" cy="834734"/>
          </a:xfrm>
          <a:prstGeom prst="rect">
            <a:avLst/>
          </a:prstGeom>
        </p:spPr>
        <p:txBody>
          <a:bodyPr anchor="t" rtlCol="false" tIns="0" lIns="0" bIns="0" rIns="0">
            <a:spAutoFit/>
          </a:bodyPr>
          <a:lstStyle/>
          <a:p>
            <a:pPr algn="ctr">
              <a:lnSpc>
                <a:spcPts val="6762"/>
              </a:lnSpc>
            </a:pPr>
            <a:r>
              <a:rPr lang="en-US" sz="4865">
                <a:solidFill>
                  <a:srgbClr val="048AFF"/>
                </a:solidFill>
                <a:latin typeface="Now Bold"/>
              </a:rPr>
              <a:t>Tools &amp; Technology</a:t>
            </a:r>
          </a:p>
        </p:txBody>
      </p:sp>
      <p:grpSp>
        <p:nvGrpSpPr>
          <p:cNvPr name="Group 21" id="21"/>
          <p:cNvGrpSpPr/>
          <p:nvPr/>
        </p:nvGrpSpPr>
        <p:grpSpPr>
          <a:xfrm rot="0">
            <a:off x="11392184" y="2536936"/>
            <a:ext cx="2099908" cy="3888031"/>
            <a:chOff x="0" y="0"/>
            <a:chExt cx="2799877" cy="5184042"/>
          </a:xfrm>
        </p:grpSpPr>
        <p:sp>
          <p:nvSpPr>
            <p:cNvPr name="Freeform 22" id="22"/>
            <p:cNvSpPr/>
            <p:nvPr/>
          </p:nvSpPr>
          <p:spPr>
            <a:xfrm flipH="false" flipV="false" rot="0">
              <a:off x="0" y="0"/>
              <a:ext cx="2799877" cy="2799877"/>
            </a:xfrm>
            <a:custGeom>
              <a:avLst/>
              <a:gdLst/>
              <a:ahLst/>
              <a:cxnLst/>
              <a:rect r="r" b="b" t="t" l="l"/>
              <a:pathLst>
                <a:path h="2799877" w="2799877">
                  <a:moveTo>
                    <a:pt x="0" y="0"/>
                  </a:moveTo>
                  <a:lnTo>
                    <a:pt x="2799877" y="0"/>
                  </a:lnTo>
                  <a:lnTo>
                    <a:pt x="2799877" y="2799877"/>
                  </a:lnTo>
                  <a:lnTo>
                    <a:pt x="0" y="2799877"/>
                  </a:lnTo>
                  <a:lnTo>
                    <a:pt x="0" y="0"/>
                  </a:lnTo>
                  <a:close/>
                </a:path>
              </a:pathLst>
            </a:custGeom>
            <a:blipFill>
              <a:blip r:embed="rId15"/>
              <a:stretch>
                <a:fillRect l="0" t="0" r="0" b="0"/>
              </a:stretch>
            </a:blipFill>
          </p:spPr>
        </p:sp>
        <p:sp>
          <p:nvSpPr>
            <p:cNvPr name="TextBox 23" id="23"/>
            <p:cNvSpPr txBox="true"/>
            <p:nvPr/>
          </p:nvSpPr>
          <p:spPr>
            <a:xfrm rot="0">
              <a:off x="270958" y="3259065"/>
              <a:ext cx="2528919" cy="1924977"/>
            </a:xfrm>
            <a:prstGeom prst="rect">
              <a:avLst/>
            </a:prstGeom>
          </p:spPr>
          <p:txBody>
            <a:bodyPr anchor="t" rtlCol="false" tIns="0" lIns="0" bIns="0" rIns="0">
              <a:spAutoFit/>
            </a:bodyPr>
            <a:lstStyle/>
            <a:p>
              <a:pPr algn="ctr">
                <a:lnSpc>
                  <a:spcPts val="5838"/>
                </a:lnSpc>
              </a:pPr>
              <a:r>
                <a:rPr lang="en-US" sz="4200">
                  <a:solidFill>
                    <a:srgbClr val="B100E8"/>
                  </a:solidFill>
                  <a:latin typeface="Now Bold"/>
                </a:rPr>
                <a:t>Java</a:t>
              </a:r>
            </a:p>
            <a:p>
              <a:pPr algn="ctr">
                <a:lnSpc>
                  <a:spcPts val="5838"/>
                </a:lnSpc>
              </a:pPr>
              <a:r>
                <a:rPr lang="en-US" sz="4200">
                  <a:solidFill>
                    <a:srgbClr val="B100E8"/>
                  </a:solidFill>
                  <a:latin typeface="Now Bold"/>
                </a:rPr>
                <a:t>script</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5753952" y="0"/>
            <a:ext cx="6782652" cy="10287000"/>
            <a:chOff x="0" y="0"/>
            <a:chExt cx="1786377" cy="2709333"/>
          </a:xfrm>
        </p:grpSpPr>
        <p:sp>
          <p:nvSpPr>
            <p:cNvPr name="Freeform 3" id="3"/>
            <p:cNvSpPr/>
            <p:nvPr/>
          </p:nvSpPr>
          <p:spPr>
            <a:xfrm flipH="false" flipV="false" rot="0">
              <a:off x="0" y="0"/>
              <a:ext cx="1786377" cy="2709333"/>
            </a:xfrm>
            <a:custGeom>
              <a:avLst/>
              <a:gdLst/>
              <a:ahLst/>
              <a:cxnLst/>
              <a:rect r="r" b="b" t="t" l="l"/>
              <a:pathLst>
                <a:path h="2709333" w="1786377">
                  <a:moveTo>
                    <a:pt x="0" y="0"/>
                  </a:moveTo>
                  <a:lnTo>
                    <a:pt x="1786377" y="0"/>
                  </a:lnTo>
                  <a:lnTo>
                    <a:pt x="1786377" y="2709333"/>
                  </a:lnTo>
                  <a:lnTo>
                    <a:pt x="0" y="2709333"/>
                  </a:ln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p:spPr>
        </p:sp>
        <p:sp>
          <p:nvSpPr>
            <p:cNvPr name="TextBox 4" id="4"/>
            <p:cNvSpPr txBox="true"/>
            <p:nvPr/>
          </p:nvSpPr>
          <p:spPr>
            <a:xfrm>
              <a:off x="0" y="-9525"/>
              <a:ext cx="1786377" cy="2718858"/>
            </a:xfrm>
            <a:prstGeom prst="rect">
              <a:avLst/>
            </a:prstGeom>
          </p:spPr>
          <p:txBody>
            <a:bodyPr anchor="ctr" rtlCol="false" tIns="50800" lIns="50800" bIns="50800" rIns="50800"/>
            <a:lstStyle/>
            <a:p>
              <a:pPr algn="ctr">
                <a:lnSpc>
                  <a:spcPts val="3131"/>
                </a:lnSpc>
              </a:pPr>
            </a:p>
          </p:txBody>
        </p:sp>
      </p:grpSp>
      <p:sp>
        <p:nvSpPr>
          <p:cNvPr name="Freeform 5" id="5"/>
          <p:cNvSpPr/>
          <p:nvPr/>
        </p:nvSpPr>
        <p:spPr>
          <a:xfrm flipH="false" flipV="false" rot="-1486492">
            <a:off x="14343055" y="8256254"/>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2"/>
            <a:stretch>
              <a:fillRect l="0" t="0" r="0" b="0"/>
            </a:stretch>
          </a:blipFill>
        </p:spPr>
      </p:sp>
      <p:sp>
        <p:nvSpPr>
          <p:cNvPr name="Freeform 6" id="6"/>
          <p:cNvSpPr/>
          <p:nvPr/>
        </p:nvSpPr>
        <p:spPr>
          <a:xfrm flipH="false" flipV="false" rot="1973881">
            <a:off x="12869941" y="-1899995"/>
            <a:ext cx="3391326" cy="3387087"/>
          </a:xfrm>
          <a:custGeom>
            <a:avLst/>
            <a:gdLst/>
            <a:ahLst/>
            <a:cxnLst/>
            <a:rect r="r" b="b" t="t" l="l"/>
            <a:pathLst>
              <a:path h="3387087" w="3391326">
                <a:moveTo>
                  <a:pt x="0" y="0"/>
                </a:moveTo>
                <a:lnTo>
                  <a:pt x="3391326" y="0"/>
                </a:lnTo>
                <a:lnTo>
                  <a:pt x="3391326" y="3387087"/>
                </a:lnTo>
                <a:lnTo>
                  <a:pt x="0" y="3387087"/>
                </a:lnTo>
                <a:lnTo>
                  <a:pt x="0" y="0"/>
                </a:lnTo>
                <a:close/>
              </a:path>
            </a:pathLst>
          </a:custGeom>
          <a:blipFill>
            <a:blip r:embed="rId2"/>
            <a:stretch>
              <a:fillRect l="0" t="0" r="0" b="0"/>
            </a:stretch>
          </a:blipFill>
        </p:spPr>
      </p:sp>
      <p:grpSp>
        <p:nvGrpSpPr>
          <p:cNvPr name="Group 7" id="7"/>
          <p:cNvGrpSpPr/>
          <p:nvPr/>
        </p:nvGrpSpPr>
        <p:grpSpPr>
          <a:xfrm rot="0">
            <a:off x="1028700" y="2011315"/>
            <a:ext cx="1757360" cy="175736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EBEBEB"/>
              </a:solidFill>
              <a:prstDash val="solid"/>
              <a:miter/>
            </a:ln>
          </p:spPr>
        </p:sp>
        <p:sp>
          <p:nvSpPr>
            <p:cNvPr name="TextBox 9" id="9"/>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0" id="10"/>
          <p:cNvGrpSpPr/>
          <p:nvPr/>
        </p:nvGrpSpPr>
        <p:grpSpPr>
          <a:xfrm rot="0">
            <a:off x="1028700" y="4044169"/>
            <a:ext cx="1757360" cy="175736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EBEBEB"/>
              </a:solidFill>
              <a:prstDash val="solid"/>
              <a:miter/>
            </a:ln>
          </p:spPr>
        </p:sp>
        <p:sp>
          <p:nvSpPr>
            <p:cNvPr name="TextBox 12" id="12"/>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3" id="13"/>
          <p:cNvGrpSpPr/>
          <p:nvPr/>
        </p:nvGrpSpPr>
        <p:grpSpPr>
          <a:xfrm rot="0">
            <a:off x="1028700" y="6087279"/>
            <a:ext cx="1757360" cy="1757360"/>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EBEBEB"/>
              </a:solidFill>
              <a:prstDash val="solid"/>
              <a:miter/>
            </a:ln>
          </p:spPr>
        </p:sp>
        <p:sp>
          <p:nvSpPr>
            <p:cNvPr name="TextBox 15" id="15"/>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grpSp>
        <p:nvGrpSpPr>
          <p:cNvPr name="Group 16" id="16"/>
          <p:cNvGrpSpPr/>
          <p:nvPr/>
        </p:nvGrpSpPr>
        <p:grpSpPr>
          <a:xfrm rot="0">
            <a:off x="1028700" y="8130389"/>
            <a:ext cx="1757360" cy="1757360"/>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048AFF">
                    <a:alpha val="100000"/>
                  </a:srgbClr>
                </a:gs>
                <a:gs pos="100000">
                  <a:srgbClr val="B100E8">
                    <a:alpha val="100000"/>
                  </a:srgbClr>
                </a:gs>
              </a:gsLst>
              <a:path path="circle">
                <a:fillToRect l="0" r="100000" t="0" b="100000"/>
              </a:path>
              <a:tileRect r="0" l="-100000" b="0" t="-100000"/>
            </a:gradFill>
            <a:ln w="190500" cap="sq">
              <a:solidFill>
                <a:srgbClr val="EBEBEB"/>
              </a:solidFill>
              <a:prstDash val="solid"/>
              <a:miter/>
            </a:ln>
          </p:spPr>
        </p:sp>
        <p:sp>
          <p:nvSpPr>
            <p:cNvPr name="TextBox 18" id="18"/>
            <p:cNvSpPr txBox="true"/>
            <p:nvPr/>
          </p:nvSpPr>
          <p:spPr>
            <a:xfrm>
              <a:off x="76200" y="66675"/>
              <a:ext cx="660400" cy="669925"/>
            </a:xfrm>
            <a:prstGeom prst="rect">
              <a:avLst/>
            </a:prstGeom>
          </p:spPr>
          <p:txBody>
            <a:bodyPr anchor="ctr" rtlCol="false" tIns="50800" lIns="50800" bIns="50800" rIns="50800"/>
            <a:lstStyle/>
            <a:p>
              <a:pPr algn="ctr">
                <a:lnSpc>
                  <a:spcPts val="3131"/>
                </a:lnSpc>
              </a:pPr>
            </a:p>
          </p:txBody>
        </p:sp>
      </p:grpSp>
      <p:sp>
        <p:nvSpPr>
          <p:cNvPr name="Freeform 19" id="19"/>
          <p:cNvSpPr/>
          <p:nvPr/>
        </p:nvSpPr>
        <p:spPr>
          <a:xfrm flipH="false" flipV="false" rot="0">
            <a:off x="1536389" y="2509479"/>
            <a:ext cx="741982" cy="741982"/>
          </a:xfrm>
          <a:custGeom>
            <a:avLst/>
            <a:gdLst/>
            <a:ahLst/>
            <a:cxnLst/>
            <a:rect r="r" b="b" t="t" l="l"/>
            <a:pathLst>
              <a:path h="741982" w="741982">
                <a:moveTo>
                  <a:pt x="0" y="0"/>
                </a:moveTo>
                <a:lnTo>
                  <a:pt x="741982" y="0"/>
                </a:lnTo>
                <a:lnTo>
                  <a:pt x="741982" y="741982"/>
                </a:lnTo>
                <a:lnTo>
                  <a:pt x="0" y="74198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1562566" y="4537653"/>
            <a:ext cx="715805" cy="923619"/>
          </a:xfrm>
          <a:custGeom>
            <a:avLst/>
            <a:gdLst/>
            <a:ahLst/>
            <a:cxnLst/>
            <a:rect r="r" b="b" t="t" l="l"/>
            <a:pathLst>
              <a:path h="923619" w="715805">
                <a:moveTo>
                  <a:pt x="0" y="0"/>
                </a:moveTo>
                <a:lnTo>
                  <a:pt x="715805" y="0"/>
                </a:lnTo>
                <a:lnTo>
                  <a:pt x="715805" y="923620"/>
                </a:lnTo>
                <a:lnTo>
                  <a:pt x="0" y="92362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21" id="21"/>
          <p:cNvSpPr/>
          <p:nvPr/>
        </p:nvSpPr>
        <p:spPr>
          <a:xfrm flipH="false" flipV="false" rot="0">
            <a:off x="1700015" y="6516941"/>
            <a:ext cx="414729" cy="898035"/>
          </a:xfrm>
          <a:custGeom>
            <a:avLst/>
            <a:gdLst/>
            <a:ahLst/>
            <a:cxnLst/>
            <a:rect r="r" b="b" t="t" l="l"/>
            <a:pathLst>
              <a:path h="898035" w="414729">
                <a:moveTo>
                  <a:pt x="0" y="0"/>
                </a:moveTo>
                <a:lnTo>
                  <a:pt x="414729" y="0"/>
                </a:lnTo>
                <a:lnTo>
                  <a:pt x="414729" y="898035"/>
                </a:lnTo>
                <a:lnTo>
                  <a:pt x="0" y="89803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2" id="22"/>
          <p:cNvSpPr/>
          <p:nvPr/>
        </p:nvSpPr>
        <p:spPr>
          <a:xfrm flipH="false" flipV="false" rot="0">
            <a:off x="1453712" y="8473289"/>
            <a:ext cx="907335" cy="1096477"/>
          </a:xfrm>
          <a:custGeom>
            <a:avLst/>
            <a:gdLst/>
            <a:ahLst/>
            <a:cxnLst/>
            <a:rect r="r" b="b" t="t" l="l"/>
            <a:pathLst>
              <a:path h="1096477" w="907335">
                <a:moveTo>
                  <a:pt x="0" y="0"/>
                </a:moveTo>
                <a:lnTo>
                  <a:pt x="907335" y="0"/>
                </a:lnTo>
                <a:lnTo>
                  <a:pt x="907335" y="1096477"/>
                </a:lnTo>
                <a:lnTo>
                  <a:pt x="0" y="109647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6249337" y="588244"/>
            <a:ext cx="5339762" cy="1127859"/>
          </a:xfrm>
          <a:prstGeom prst="rect">
            <a:avLst/>
          </a:prstGeom>
        </p:spPr>
        <p:txBody>
          <a:bodyPr anchor="t" rtlCol="false" tIns="0" lIns="0" bIns="0" rIns="0">
            <a:spAutoFit/>
          </a:bodyPr>
          <a:lstStyle/>
          <a:p>
            <a:pPr marL="0" indent="0" lvl="0">
              <a:lnSpc>
                <a:spcPts val="9119"/>
              </a:lnSpc>
              <a:spcBef>
                <a:spcPct val="0"/>
              </a:spcBef>
            </a:pPr>
            <a:r>
              <a:rPr lang="en-US" sz="6560">
                <a:solidFill>
                  <a:srgbClr val="048AFF"/>
                </a:solidFill>
                <a:latin typeface="Now Bold"/>
              </a:rPr>
              <a:t>Advantages</a:t>
            </a:r>
          </a:p>
        </p:txBody>
      </p:sp>
      <p:grpSp>
        <p:nvGrpSpPr>
          <p:cNvPr name="Group 24" id="24"/>
          <p:cNvGrpSpPr/>
          <p:nvPr/>
        </p:nvGrpSpPr>
        <p:grpSpPr>
          <a:xfrm rot="0">
            <a:off x="2944476" y="2198382"/>
            <a:ext cx="10189774" cy="1364175"/>
            <a:chOff x="0" y="0"/>
            <a:chExt cx="13586366" cy="1818900"/>
          </a:xfrm>
        </p:grpSpPr>
        <p:sp>
          <p:nvSpPr>
            <p:cNvPr name="TextBox 25" id="25"/>
            <p:cNvSpPr txBox="true"/>
            <p:nvPr/>
          </p:nvSpPr>
          <p:spPr>
            <a:xfrm rot="0">
              <a:off x="0" y="643150"/>
              <a:ext cx="13586366" cy="1175750"/>
            </a:xfrm>
            <a:prstGeom prst="rect">
              <a:avLst/>
            </a:prstGeom>
          </p:spPr>
          <p:txBody>
            <a:bodyPr anchor="t" rtlCol="false" tIns="0" lIns="0" bIns="0" rIns="0">
              <a:spAutoFit/>
            </a:bodyPr>
            <a:lstStyle/>
            <a:p>
              <a:pPr algn="just">
                <a:lnSpc>
                  <a:spcPts val="3649"/>
                </a:lnSpc>
              </a:pPr>
              <a:r>
                <a:rPr lang="en-US" sz="2499">
                  <a:solidFill>
                    <a:srgbClr val="121212"/>
                  </a:solidFill>
                  <a:latin typeface="DM Sans"/>
                </a:rPr>
                <a:t>Personalized recommendations can enhance user satisfaction and engagement.</a:t>
              </a:r>
            </a:p>
          </p:txBody>
        </p:sp>
        <p:sp>
          <p:nvSpPr>
            <p:cNvPr name="TextBox 26" id="26"/>
            <p:cNvSpPr txBox="true"/>
            <p:nvPr/>
          </p:nvSpPr>
          <p:spPr>
            <a:xfrm rot="0">
              <a:off x="0" y="-47625"/>
              <a:ext cx="8400711" cy="605181"/>
            </a:xfrm>
            <a:prstGeom prst="rect">
              <a:avLst/>
            </a:prstGeom>
          </p:spPr>
          <p:txBody>
            <a:bodyPr anchor="t" rtlCol="false" tIns="0" lIns="0" bIns="0" rIns="0">
              <a:spAutoFit/>
            </a:bodyPr>
            <a:lstStyle/>
            <a:p>
              <a:pPr>
                <a:lnSpc>
                  <a:spcPts val="3891"/>
                </a:lnSpc>
              </a:pPr>
              <a:r>
                <a:rPr lang="en-US" sz="2799">
                  <a:solidFill>
                    <a:srgbClr val="B100E8"/>
                  </a:solidFill>
                  <a:latin typeface="Now Bold"/>
                </a:rPr>
                <a:t>Better Discovery of Content</a:t>
              </a:r>
            </a:p>
          </p:txBody>
        </p:sp>
      </p:grpSp>
      <p:grpSp>
        <p:nvGrpSpPr>
          <p:cNvPr name="Group 27" id="27"/>
          <p:cNvGrpSpPr/>
          <p:nvPr/>
        </p:nvGrpSpPr>
        <p:grpSpPr>
          <a:xfrm rot="0">
            <a:off x="2944476" y="4088786"/>
            <a:ext cx="10189774" cy="1821353"/>
            <a:chOff x="0" y="0"/>
            <a:chExt cx="13586366" cy="2428470"/>
          </a:xfrm>
        </p:grpSpPr>
        <p:sp>
          <p:nvSpPr>
            <p:cNvPr name="TextBox 28" id="28"/>
            <p:cNvSpPr txBox="true"/>
            <p:nvPr/>
          </p:nvSpPr>
          <p:spPr>
            <a:xfrm rot="0">
              <a:off x="0" y="643150"/>
              <a:ext cx="13586366" cy="1785320"/>
            </a:xfrm>
            <a:prstGeom prst="rect">
              <a:avLst/>
            </a:prstGeom>
          </p:spPr>
          <p:txBody>
            <a:bodyPr anchor="t" rtlCol="false" tIns="0" lIns="0" bIns="0" rIns="0">
              <a:spAutoFit/>
            </a:bodyPr>
            <a:lstStyle/>
            <a:p>
              <a:pPr algn="just">
                <a:lnSpc>
                  <a:spcPts val="3649"/>
                </a:lnSpc>
              </a:pPr>
              <a:r>
                <a:rPr lang="en-US" sz="2499">
                  <a:solidFill>
                    <a:srgbClr val="121212"/>
                  </a:solidFill>
                  <a:latin typeface="DM Sans"/>
                </a:rPr>
                <a:t>Continuous emotional feedback fuels the recommendation system's ongoing improvement, adapting to user preferences, identifying trends, and minimizing biases for relevant and fair recommendations.</a:t>
              </a:r>
            </a:p>
          </p:txBody>
        </p:sp>
        <p:sp>
          <p:nvSpPr>
            <p:cNvPr name="TextBox 29" id="29"/>
            <p:cNvSpPr txBox="true"/>
            <p:nvPr/>
          </p:nvSpPr>
          <p:spPr>
            <a:xfrm rot="0">
              <a:off x="0" y="-47625"/>
              <a:ext cx="7336807" cy="605181"/>
            </a:xfrm>
            <a:prstGeom prst="rect">
              <a:avLst/>
            </a:prstGeom>
          </p:spPr>
          <p:txBody>
            <a:bodyPr anchor="t" rtlCol="false" tIns="0" lIns="0" bIns="0" rIns="0">
              <a:spAutoFit/>
            </a:bodyPr>
            <a:lstStyle/>
            <a:p>
              <a:pPr>
                <a:lnSpc>
                  <a:spcPts val="3891"/>
                </a:lnSpc>
              </a:pPr>
              <a:r>
                <a:rPr lang="en-US" sz="2799">
                  <a:solidFill>
                    <a:srgbClr val="B100E8"/>
                  </a:solidFill>
                  <a:latin typeface="Now Bold"/>
                </a:rPr>
                <a:t>Enhanced User Engagement</a:t>
              </a:r>
            </a:p>
          </p:txBody>
        </p:sp>
      </p:grpSp>
      <p:grpSp>
        <p:nvGrpSpPr>
          <p:cNvPr name="Group 30" id="30"/>
          <p:cNvGrpSpPr/>
          <p:nvPr/>
        </p:nvGrpSpPr>
        <p:grpSpPr>
          <a:xfrm rot="0">
            <a:off x="2944476" y="6283871"/>
            <a:ext cx="10189774" cy="1364175"/>
            <a:chOff x="0" y="0"/>
            <a:chExt cx="13586366" cy="1818900"/>
          </a:xfrm>
        </p:grpSpPr>
        <p:sp>
          <p:nvSpPr>
            <p:cNvPr name="TextBox 31" id="31"/>
            <p:cNvSpPr txBox="true"/>
            <p:nvPr/>
          </p:nvSpPr>
          <p:spPr>
            <a:xfrm rot="0">
              <a:off x="0" y="643150"/>
              <a:ext cx="13586366" cy="1175750"/>
            </a:xfrm>
            <a:prstGeom prst="rect">
              <a:avLst/>
            </a:prstGeom>
          </p:spPr>
          <p:txBody>
            <a:bodyPr anchor="t" rtlCol="false" tIns="0" lIns="0" bIns="0" rIns="0">
              <a:spAutoFit/>
            </a:bodyPr>
            <a:lstStyle/>
            <a:p>
              <a:pPr algn="just">
                <a:lnSpc>
                  <a:spcPts val="3649"/>
                </a:lnSpc>
              </a:pPr>
              <a:r>
                <a:rPr lang="en-US" sz="2499">
                  <a:solidFill>
                    <a:srgbClr val="121212"/>
                  </a:solidFill>
                  <a:latin typeface="DM Sans"/>
                </a:rPr>
                <a:t>The streamlined decision-making process can enhance the platform's reputation for user-centricity and customer satisfaction.</a:t>
              </a:r>
            </a:p>
          </p:txBody>
        </p:sp>
        <p:sp>
          <p:nvSpPr>
            <p:cNvPr name="TextBox 32" id="32"/>
            <p:cNvSpPr txBox="true"/>
            <p:nvPr/>
          </p:nvSpPr>
          <p:spPr>
            <a:xfrm rot="0">
              <a:off x="0" y="-47625"/>
              <a:ext cx="8812963" cy="605181"/>
            </a:xfrm>
            <a:prstGeom prst="rect">
              <a:avLst/>
            </a:prstGeom>
          </p:spPr>
          <p:txBody>
            <a:bodyPr anchor="t" rtlCol="false" tIns="0" lIns="0" bIns="0" rIns="0">
              <a:spAutoFit/>
            </a:bodyPr>
            <a:lstStyle/>
            <a:p>
              <a:pPr>
                <a:lnSpc>
                  <a:spcPts val="3891"/>
                </a:lnSpc>
              </a:pPr>
              <a:r>
                <a:rPr lang="en-US" sz="2799">
                  <a:solidFill>
                    <a:srgbClr val="B100E8"/>
                  </a:solidFill>
                  <a:latin typeface="Now Bold"/>
                </a:rPr>
                <a:t>Reduced Information Overload</a:t>
              </a:r>
            </a:p>
          </p:txBody>
        </p:sp>
      </p:grpSp>
      <p:grpSp>
        <p:nvGrpSpPr>
          <p:cNvPr name="Group 33" id="33"/>
          <p:cNvGrpSpPr/>
          <p:nvPr/>
        </p:nvGrpSpPr>
        <p:grpSpPr>
          <a:xfrm rot="0">
            <a:off x="2944476" y="8326981"/>
            <a:ext cx="10189774" cy="1364175"/>
            <a:chOff x="0" y="0"/>
            <a:chExt cx="13586366" cy="1818900"/>
          </a:xfrm>
        </p:grpSpPr>
        <p:sp>
          <p:nvSpPr>
            <p:cNvPr name="TextBox 34" id="34"/>
            <p:cNvSpPr txBox="true"/>
            <p:nvPr/>
          </p:nvSpPr>
          <p:spPr>
            <a:xfrm rot="0">
              <a:off x="0" y="643150"/>
              <a:ext cx="13586366" cy="1175750"/>
            </a:xfrm>
            <a:prstGeom prst="rect">
              <a:avLst/>
            </a:prstGeom>
          </p:spPr>
          <p:txBody>
            <a:bodyPr anchor="t" rtlCol="false" tIns="0" lIns="0" bIns="0" rIns="0">
              <a:spAutoFit/>
            </a:bodyPr>
            <a:lstStyle/>
            <a:p>
              <a:pPr algn="just">
                <a:lnSpc>
                  <a:spcPts val="3649"/>
                </a:lnSpc>
              </a:pPr>
              <a:r>
                <a:rPr lang="en-US" sz="2499">
                  <a:solidFill>
                    <a:srgbClr val="121212"/>
                  </a:solidFill>
                  <a:latin typeface="DM Sans"/>
                </a:rPr>
                <a:t>The self-learning nature of the system reduces the need for manual adjustments, making it more efficient and scalable.</a:t>
              </a:r>
            </a:p>
          </p:txBody>
        </p:sp>
        <p:sp>
          <p:nvSpPr>
            <p:cNvPr name="TextBox 35" id="35"/>
            <p:cNvSpPr txBox="true"/>
            <p:nvPr/>
          </p:nvSpPr>
          <p:spPr>
            <a:xfrm rot="0">
              <a:off x="0" y="-47625"/>
              <a:ext cx="9675275" cy="605181"/>
            </a:xfrm>
            <a:prstGeom prst="rect">
              <a:avLst/>
            </a:prstGeom>
          </p:spPr>
          <p:txBody>
            <a:bodyPr anchor="t" rtlCol="false" tIns="0" lIns="0" bIns="0" rIns="0">
              <a:spAutoFit/>
            </a:bodyPr>
            <a:lstStyle/>
            <a:p>
              <a:pPr>
                <a:lnSpc>
                  <a:spcPts val="3891"/>
                </a:lnSpc>
              </a:pPr>
              <a:r>
                <a:rPr lang="en-US" sz="2799">
                  <a:solidFill>
                    <a:srgbClr val="B100E8"/>
                  </a:solidFill>
                  <a:latin typeface="Now Bold"/>
                </a:rPr>
                <a:t>Continuous Learning and Improvement</a:t>
              </a: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617865" y="2833754"/>
            <a:ext cx="17894953" cy="17894953"/>
          </a:xfrm>
          <a:custGeom>
            <a:avLst/>
            <a:gdLst/>
            <a:ahLst/>
            <a:cxnLst/>
            <a:rect r="r" b="b" t="t" l="l"/>
            <a:pathLst>
              <a:path h="17894953" w="17894953">
                <a:moveTo>
                  <a:pt x="0" y="0"/>
                </a:moveTo>
                <a:lnTo>
                  <a:pt x="17894952" y="0"/>
                </a:lnTo>
                <a:lnTo>
                  <a:pt x="17894952" y="17894953"/>
                </a:lnTo>
                <a:lnTo>
                  <a:pt x="0" y="1789495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4620" y="-1132633"/>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4"/>
            <a:stretch>
              <a:fillRect l="0" t="0" r="0" b="0"/>
            </a:stretch>
          </a:blipFill>
        </p:spPr>
      </p:sp>
      <p:sp>
        <p:nvSpPr>
          <p:cNvPr name="Freeform 4" id="4"/>
          <p:cNvSpPr/>
          <p:nvPr/>
        </p:nvSpPr>
        <p:spPr>
          <a:xfrm flipH="false" flipV="false" rot="0">
            <a:off x="16633710" y="8634778"/>
            <a:ext cx="3308580" cy="3304444"/>
          </a:xfrm>
          <a:custGeom>
            <a:avLst/>
            <a:gdLst/>
            <a:ahLst/>
            <a:cxnLst/>
            <a:rect r="r" b="b" t="t" l="l"/>
            <a:pathLst>
              <a:path h="3304444" w="3308580">
                <a:moveTo>
                  <a:pt x="0" y="0"/>
                </a:moveTo>
                <a:lnTo>
                  <a:pt x="3308580" y="0"/>
                </a:lnTo>
                <a:lnTo>
                  <a:pt x="3308580" y="3304444"/>
                </a:lnTo>
                <a:lnTo>
                  <a:pt x="0" y="3304444"/>
                </a:lnTo>
                <a:lnTo>
                  <a:pt x="0" y="0"/>
                </a:lnTo>
                <a:close/>
              </a:path>
            </a:pathLst>
          </a:custGeom>
          <a:blipFill>
            <a:blip r:embed="rId4"/>
            <a:stretch>
              <a:fillRect l="0" t="0" r="0" b="0"/>
            </a:stretch>
          </a:blipFill>
        </p:spPr>
      </p:sp>
      <p:sp>
        <p:nvSpPr>
          <p:cNvPr name="Freeform 5" id="5"/>
          <p:cNvSpPr/>
          <p:nvPr/>
        </p:nvSpPr>
        <p:spPr>
          <a:xfrm flipH="false" flipV="false" rot="0">
            <a:off x="1978481" y="1785185"/>
            <a:ext cx="14655229" cy="8243566"/>
          </a:xfrm>
          <a:custGeom>
            <a:avLst/>
            <a:gdLst/>
            <a:ahLst/>
            <a:cxnLst/>
            <a:rect r="r" b="b" t="t" l="l"/>
            <a:pathLst>
              <a:path h="8243566" w="14655229">
                <a:moveTo>
                  <a:pt x="0" y="0"/>
                </a:moveTo>
                <a:lnTo>
                  <a:pt x="14655229" y="0"/>
                </a:lnTo>
                <a:lnTo>
                  <a:pt x="14655229" y="8243566"/>
                </a:lnTo>
                <a:lnTo>
                  <a:pt x="0" y="8243566"/>
                </a:lnTo>
                <a:lnTo>
                  <a:pt x="0" y="0"/>
                </a:lnTo>
                <a:close/>
              </a:path>
            </a:pathLst>
          </a:custGeom>
          <a:blipFill>
            <a:blip r:embed="rId5"/>
            <a:stretch>
              <a:fillRect l="0" t="0" r="0" b="0"/>
            </a:stretch>
          </a:blipFill>
        </p:spPr>
      </p:sp>
      <p:sp>
        <p:nvSpPr>
          <p:cNvPr name="TextBox 6" id="6"/>
          <p:cNvSpPr txBox="true"/>
          <p:nvPr/>
        </p:nvSpPr>
        <p:spPr>
          <a:xfrm rot="0">
            <a:off x="3193231" y="484566"/>
            <a:ext cx="5950769" cy="983493"/>
          </a:xfrm>
          <a:prstGeom prst="rect">
            <a:avLst/>
          </a:prstGeom>
        </p:spPr>
        <p:txBody>
          <a:bodyPr anchor="t" rtlCol="false" tIns="0" lIns="0" bIns="0" rIns="0">
            <a:spAutoFit/>
          </a:bodyPr>
          <a:lstStyle/>
          <a:p>
            <a:pPr marL="0" indent="0" lvl="0">
              <a:lnSpc>
                <a:spcPts val="7981"/>
              </a:lnSpc>
              <a:spcBef>
                <a:spcPct val="0"/>
              </a:spcBef>
            </a:pPr>
            <a:r>
              <a:rPr lang="en-US" sz="5741">
                <a:solidFill>
                  <a:srgbClr val="048AFF"/>
                </a:solidFill>
                <a:latin typeface="Now Bold"/>
              </a:rPr>
              <a:t>Implementation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DAFoxacqM4I</dc:identifier>
  <dcterms:modified xsi:type="dcterms:W3CDTF">2011-08-01T06:04:30Z</dcterms:modified>
  <cp:revision>1</cp:revision>
  <dc:title>Project_PPT_G89_Final</dc:title>
</cp:coreProperties>
</file>